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339" r:id="rId5"/>
    <p:sldId id="276" r:id="rId6"/>
    <p:sldId id="297" r:id="rId7"/>
    <p:sldId id="308" r:id="rId8"/>
    <p:sldId id="321" r:id="rId9"/>
    <p:sldId id="323" r:id="rId10"/>
    <p:sldId id="309" r:id="rId11"/>
    <p:sldId id="311" r:id="rId12"/>
    <p:sldId id="324" r:id="rId13"/>
    <p:sldId id="328" r:id="rId14"/>
    <p:sldId id="329" r:id="rId15"/>
    <p:sldId id="331" r:id="rId16"/>
    <p:sldId id="322" r:id="rId17"/>
    <p:sldId id="332" r:id="rId18"/>
    <p:sldId id="313" r:id="rId19"/>
    <p:sldId id="338" r:id="rId20"/>
    <p:sldId id="315" r:id="rId21"/>
    <p:sldId id="337" r:id="rId22"/>
    <p:sldId id="304" r:id="rId23"/>
    <p:sldId id="318" r:id="rId24"/>
    <p:sldId id="334" r:id="rId25"/>
    <p:sldId id="305" r:id="rId26"/>
    <p:sldId id="303" r:id="rId27"/>
    <p:sldId id="306" r:id="rId28"/>
    <p:sldId id="275" r:id="rId29"/>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wanza, Jenny" initials="MJ" lastIdx="5" clrIdx="0">
    <p:extLst>
      <p:ext uri="{19B8F6BF-5375-455C-9EA6-DF929625EA0E}">
        <p15:presenceInfo xmlns:p15="http://schemas.microsoft.com/office/powerpoint/2012/main" userId="S::Jenny.Mwanza@thepalladiumgroup.com::fc509b59-8074-47ef-8101-6467f20e1d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276"/>
    <a:srgbClr val="002E3A"/>
    <a:srgbClr val="9DB4BE"/>
    <a:srgbClr val="C7971C"/>
    <a:srgbClr val="008C84"/>
    <a:srgbClr val="1E1860"/>
    <a:srgbClr val="5DA19B"/>
    <a:srgbClr val="E3B757"/>
    <a:srgbClr val="A29CC0"/>
    <a:srgbClr val="2B1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2EB9E5-FE8A-4E6F-B60D-3FA3EE613532}" v="1" dt="2019-06-05T18:52:23.13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6" autoAdjust="0"/>
    <p:restoredTop sz="85822" autoAdjust="0"/>
  </p:normalViewPr>
  <p:slideViewPr>
    <p:cSldViewPr>
      <p:cViewPr varScale="1">
        <p:scale>
          <a:sx n="89" d="100"/>
          <a:sy n="89" d="100"/>
        </p:scale>
        <p:origin x="1656" y="90"/>
      </p:cViewPr>
      <p:guideLst>
        <p:guide orient="horz" pos="3936"/>
        <p:guide pos="3168"/>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3" d="100"/>
          <a:sy n="73" d="100"/>
        </p:scale>
        <p:origin x="2261"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'State Scores'!$D$1</c:f>
              <c:strCache>
                <c:ptCount val="1"/>
                <c:pt idx="0">
                  <c:v>Data quality score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'State Scores'!$A$2:$A$38</c:f>
              <c:strCache>
                <c:ptCount val="37"/>
                <c:pt idx="0">
                  <c:v>Abia</c:v>
                </c:pt>
                <c:pt idx="1">
                  <c:v>Abuja</c:v>
                </c:pt>
                <c:pt idx="2">
                  <c:v>Adamawa</c:v>
                </c:pt>
                <c:pt idx="3">
                  <c:v>Akwa Ibom</c:v>
                </c:pt>
                <c:pt idx="4">
                  <c:v>Anambra</c:v>
                </c:pt>
                <c:pt idx="5">
                  <c:v>Bauchi</c:v>
                </c:pt>
                <c:pt idx="6">
                  <c:v>Bayelsa</c:v>
                </c:pt>
                <c:pt idx="7">
                  <c:v>Benue</c:v>
                </c:pt>
                <c:pt idx="8">
                  <c:v>Borno</c:v>
                </c:pt>
                <c:pt idx="9">
                  <c:v>Cross River</c:v>
                </c:pt>
                <c:pt idx="10">
                  <c:v>Delta</c:v>
                </c:pt>
                <c:pt idx="11">
                  <c:v>Ebonyi</c:v>
                </c:pt>
                <c:pt idx="12">
                  <c:v>Edo</c:v>
                </c:pt>
                <c:pt idx="13">
                  <c:v>Ekiti</c:v>
                </c:pt>
                <c:pt idx="14">
                  <c:v>Enugu</c:v>
                </c:pt>
                <c:pt idx="15">
                  <c:v>Gombe</c:v>
                </c:pt>
                <c:pt idx="16">
                  <c:v>Imo</c:v>
                </c:pt>
                <c:pt idx="17">
                  <c:v>Jigawa</c:v>
                </c:pt>
                <c:pt idx="18">
                  <c:v>Kaduna</c:v>
                </c:pt>
                <c:pt idx="19">
                  <c:v>Kano</c:v>
                </c:pt>
                <c:pt idx="20">
                  <c:v>Katsina</c:v>
                </c:pt>
                <c:pt idx="21">
                  <c:v>Kebbi</c:v>
                </c:pt>
                <c:pt idx="22">
                  <c:v>Kogi</c:v>
                </c:pt>
                <c:pt idx="23">
                  <c:v>Kwara</c:v>
                </c:pt>
                <c:pt idx="24">
                  <c:v>Lagos</c:v>
                </c:pt>
                <c:pt idx="25">
                  <c:v>Nasarawa</c:v>
                </c:pt>
                <c:pt idx="26">
                  <c:v>Niger</c:v>
                </c:pt>
                <c:pt idx="27">
                  <c:v>Ogun</c:v>
                </c:pt>
                <c:pt idx="28">
                  <c:v>Ondo</c:v>
                </c:pt>
                <c:pt idx="29">
                  <c:v>Osun</c:v>
                </c:pt>
                <c:pt idx="30">
                  <c:v>Oyo</c:v>
                </c:pt>
                <c:pt idx="31">
                  <c:v>Plateau</c:v>
                </c:pt>
                <c:pt idx="32">
                  <c:v>Rivers</c:v>
                </c:pt>
                <c:pt idx="33">
                  <c:v>Sokoto</c:v>
                </c:pt>
                <c:pt idx="34">
                  <c:v>Taraba</c:v>
                </c:pt>
                <c:pt idx="35">
                  <c:v>Yobe</c:v>
                </c:pt>
                <c:pt idx="36">
                  <c:v>Zamfara</c:v>
                </c:pt>
              </c:strCache>
            </c:strRef>
          </c:cat>
          <c:val>
            <c:numRef>
              <c:f>'State Scores'!$D$2:$D$38</c:f>
              <c:numCache>
                <c:formatCode>0%</c:formatCode>
                <c:ptCount val="37"/>
                <c:pt idx="0">
                  <c:v>0.4053549190535492</c:v>
                </c:pt>
                <c:pt idx="1">
                  <c:v>0.37050359712230213</c:v>
                </c:pt>
                <c:pt idx="2">
                  <c:v>0.44595744680851063</c:v>
                </c:pt>
                <c:pt idx="3">
                  <c:v>0.67444574095682619</c:v>
                </c:pt>
                <c:pt idx="4">
                  <c:v>0.40053944706675659</c:v>
                </c:pt>
                <c:pt idx="5">
                  <c:v>0.70318021201413428</c:v>
                </c:pt>
                <c:pt idx="6">
                  <c:v>0.56022408963585435</c:v>
                </c:pt>
                <c:pt idx="7">
                  <c:v>0.48033877797943136</c:v>
                </c:pt>
                <c:pt idx="8">
                  <c:v>0.72539489671931956</c:v>
                </c:pt>
                <c:pt idx="9">
                  <c:v>0.31578947368421051</c:v>
                </c:pt>
                <c:pt idx="10">
                  <c:v>0.50884955752212391</c:v>
                </c:pt>
                <c:pt idx="11">
                  <c:v>0.33278145695364236</c:v>
                </c:pt>
                <c:pt idx="12">
                  <c:v>0.62191192266380235</c:v>
                </c:pt>
                <c:pt idx="13">
                  <c:v>0.3522012578616352</c:v>
                </c:pt>
                <c:pt idx="14">
                  <c:v>0.18743961352657004</c:v>
                </c:pt>
                <c:pt idx="15">
                  <c:v>0.42122719734660036</c:v>
                </c:pt>
                <c:pt idx="16">
                  <c:v>0.55662650602409636</c:v>
                </c:pt>
                <c:pt idx="17">
                  <c:v>0.77507163323782235</c:v>
                </c:pt>
                <c:pt idx="18">
                  <c:v>0.57210242587601079</c:v>
                </c:pt>
                <c:pt idx="19">
                  <c:v>0.62482946793997274</c:v>
                </c:pt>
                <c:pt idx="20">
                  <c:v>0.7518624641833811</c:v>
                </c:pt>
                <c:pt idx="21">
                  <c:v>0.66477272727272729</c:v>
                </c:pt>
                <c:pt idx="22">
                  <c:v>0.33333333333333331</c:v>
                </c:pt>
                <c:pt idx="23">
                  <c:v>0.36470588235294116</c:v>
                </c:pt>
                <c:pt idx="24">
                  <c:v>0.4942316566682049</c:v>
                </c:pt>
                <c:pt idx="25">
                  <c:v>0.45295404814004375</c:v>
                </c:pt>
                <c:pt idx="26">
                  <c:v>0.36649214659685864</c:v>
                </c:pt>
                <c:pt idx="27">
                  <c:v>0.50520231213872835</c:v>
                </c:pt>
                <c:pt idx="28">
                  <c:v>0.44699140401146131</c:v>
                </c:pt>
                <c:pt idx="29">
                  <c:v>0.39413382218148485</c:v>
                </c:pt>
                <c:pt idx="30">
                  <c:v>0.2809667673716012</c:v>
                </c:pt>
                <c:pt idx="31">
                  <c:v>0.48128342245989303</c:v>
                </c:pt>
                <c:pt idx="32">
                  <c:v>0.65481171548117156</c:v>
                </c:pt>
                <c:pt idx="33">
                  <c:v>0.60628930817610061</c:v>
                </c:pt>
                <c:pt idx="34">
                  <c:v>0.54477611940298509</c:v>
                </c:pt>
                <c:pt idx="35">
                  <c:v>0.26109215017064846</c:v>
                </c:pt>
                <c:pt idx="36">
                  <c:v>0.43925233644859812</c:v>
                </c:pt>
              </c:numCache>
            </c:numRef>
          </c:val>
          <c:extLst>
            <c:ext xmlns:c16="http://schemas.microsoft.com/office/drawing/2014/chart" uri="{C3380CC4-5D6E-409C-BE32-E72D297353CC}">
              <c16:uniqueId val="{00000000-DD7C-42C8-AB5E-E61213C6B569}"/>
            </c:ext>
          </c:extLst>
        </c:ser>
        <c:dLbls>
          <c:dLblPos val="outEnd"/>
          <c:showLegendKey val="0"/>
          <c:showVal val="1"/>
          <c:showCatName val="0"/>
          <c:showSerName val="0"/>
          <c:showPercent val="0"/>
          <c:showBubbleSize val="0"/>
        </c:dLbls>
        <c:gapWidth val="219"/>
        <c:overlap val="-27"/>
        <c:axId val="433972264"/>
        <c:axId val="433968328"/>
      </c:barChart>
      <c:catAx>
        <c:axId val="4339722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3968328"/>
        <c:crosses val="autoZero"/>
        <c:auto val="1"/>
        <c:lblAlgn val="ctr"/>
        <c:lblOffset val="100"/>
        <c:noMultiLvlLbl val="0"/>
      </c:catAx>
      <c:valAx>
        <c:axId val="43396832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433972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Sheet2!$A$1:$A$17</c:f>
              <c:strCache>
                <c:ptCount val="17"/>
                <c:pt idx="0">
                  <c:v>Umu-Nneochi</c:v>
                </c:pt>
                <c:pt idx="1">
                  <c:v>Umuahia South</c:v>
                </c:pt>
                <c:pt idx="2">
                  <c:v>Umuahia North</c:v>
                </c:pt>
                <c:pt idx="3">
                  <c:v>Ukwa West</c:v>
                </c:pt>
                <c:pt idx="4">
                  <c:v>Ukwa East</c:v>
                </c:pt>
                <c:pt idx="5">
                  <c:v>Ugwunagbo</c:v>
                </c:pt>
                <c:pt idx="6">
                  <c:v>Osisioma Ngwa</c:v>
                </c:pt>
                <c:pt idx="7">
                  <c:v>Ohafia</c:v>
                </c:pt>
                <c:pt idx="8">
                  <c:v>Obi Nwga</c:v>
                </c:pt>
                <c:pt idx="9">
                  <c:v>Isuikwuato</c:v>
                </c:pt>
                <c:pt idx="10">
                  <c:v>Isiala-Ngwa South</c:v>
                </c:pt>
                <c:pt idx="11">
                  <c:v>Isiala-Ngwa North</c:v>
                </c:pt>
                <c:pt idx="12">
                  <c:v>Ikwuano</c:v>
                </c:pt>
                <c:pt idx="13">
                  <c:v>Bende</c:v>
                </c:pt>
                <c:pt idx="14">
                  <c:v>Arochukwu</c:v>
                </c:pt>
                <c:pt idx="15">
                  <c:v>Aba South</c:v>
                </c:pt>
                <c:pt idx="16">
                  <c:v>Aba North</c:v>
                </c:pt>
              </c:strCache>
            </c:strRef>
          </c:cat>
          <c:val>
            <c:numRef>
              <c:f>Sheet2!$B$1:$B$17</c:f>
              <c:numCache>
                <c:formatCode>0%</c:formatCode>
                <c:ptCount val="17"/>
                <c:pt idx="0">
                  <c:v>0.5</c:v>
                </c:pt>
                <c:pt idx="1">
                  <c:v>0.5161290322580645</c:v>
                </c:pt>
                <c:pt idx="2">
                  <c:v>0.47727272727272729</c:v>
                </c:pt>
                <c:pt idx="3">
                  <c:v>0.36538461538461536</c:v>
                </c:pt>
                <c:pt idx="4">
                  <c:v>0.52727272727272723</c:v>
                </c:pt>
                <c:pt idx="5">
                  <c:v>0.35802469135802467</c:v>
                </c:pt>
                <c:pt idx="6">
                  <c:v>0.26984126984126983</c:v>
                </c:pt>
                <c:pt idx="7">
                  <c:v>0.5393258426966292</c:v>
                </c:pt>
                <c:pt idx="8">
                  <c:v>0.56976744186046513</c:v>
                </c:pt>
                <c:pt idx="9">
                  <c:v>0.546875</c:v>
                </c:pt>
                <c:pt idx="10">
                  <c:v>0.24107142857142858</c:v>
                </c:pt>
                <c:pt idx="11">
                  <c:v>0.25252525252525254</c:v>
                </c:pt>
                <c:pt idx="12">
                  <c:v>0.63461538461538458</c:v>
                </c:pt>
                <c:pt idx="13">
                  <c:v>0.54430379746835444</c:v>
                </c:pt>
                <c:pt idx="14">
                  <c:v>0.73972602739726023</c:v>
                </c:pt>
                <c:pt idx="15">
                  <c:v>0.21610169491525424</c:v>
                </c:pt>
                <c:pt idx="16">
                  <c:v>0.34</c:v>
                </c:pt>
              </c:numCache>
            </c:numRef>
          </c:val>
          <c:extLst>
            <c:ext xmlns:c16="http://schemas.microsoft.com/office/drawing/2014/chart" uri="{C3380CC4-5D6E-409C-BE32-E72D297353CC}">
              <c16:uniqueId val="{00000000-27FE-4359-B564-3A01F7C82E37}"/>
            </c:ext>
          </c:extLst>
        </c:ser>
        <c:dLbls>
          <c:dLblPos val="outEnd"/>
          <c:showLegendKey val="0"/>
          <c:showVal val="1"/>
          <c:showCatName val="0"/>
          <c:showSerName val="0"/>
          <c:showPercent val="0"/>
          <c:showBubbleSize val="0"/>
        </c:dLbls>
        <c:gapWidth val="182"/>
        <c:axId val="594958840"/>
        <c:axId val="594956216"/>
      </c:barChart>
      <c:catAx>
        <c:axId val="594958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4956216"/>
        <c:crosses val="autoZero"/>
        <c:auto val="1"/>
        <c:lblAlgn val="ctr"/>
        <c:lblOffset val="100"/>
        <c:noMultiLvlLbl val="0"/>
      </c:catAx>
      <c:valAx>
        <c:axId val="5949562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4958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97538" y="0"/>
            <a:ext cx="4359275" cy="388938"/>
          </a:xfrm>
          <a:prstGeom prst="rect">
            <a:avLst/>
          </a:prstGeom>
        </p:spPr>
        <p:txBody>
          <a:bodyPr vert="horz" lIns="91440" tIns="45720" rIns="91440" bIns="45720" rtlCol="0"/>
          <a:lstStyle>
            <a:lvl1pPr algn="r">
              <a:defRPr sz="1200"/>
            </a:lvl1pPr>
          </a:lstStyle>
          <a:p>
            <a:fld id="{638342C8-1770-4004-A9F5-C37FDF397545}" type="datetimeFigureOut">
              <a:rPr lang="en-US" smtClean="0"/>
              <a:t>6/7/2019</a:t>
            </a:fld>
            <a:endParaRPr lang="en-US"/>
          </a:p>
        </p:txBody>
      </p:sp>
      <p:sp>
        <p:nvSpPr>
          <p:cNvPr id="4" name="Footer Placeholder 3"/>
          <p:cNvSpPr>
            <a:spLocks noGrp="1"/>
          </p:cNvSpPr>
          <p:nvPr>
            <p:ph type="ftr" sz="quarter" idx="2"/>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97538" y="7383463"/>
            <a:ext cx="4359275" cy="388937"/>
          </a:xfrm>
          <a:prstGeom prst="rect">
            <a:avLst/>
          </a:prstGeom>
        </p:spPr>
        <p:txBody>
          <a:bodyPr vert="horz" lIns="91440" tIns="45720" rIns="91440" bIns="45720" rtlCol="0" anchor="b"/>
          <a:lstStyle>
            <a:lvl1pPr algn="r">
              <a:defRPr sz="1200"/>
            </a:lvl1pPr>
          </a:lstStyle>
          <a:p>
            <a:fld id="{F768BC3E-3DFE-4E62-ABA8-A3563E71BD52}" type="slidenum">
              <a:rPr lang="en-US" smtClean="0"/>
              <a:t>‹#›</a:t>
            </a:fld>
            <a:endParaRPr lang="en-US"/>
          </a:p>
        </p:txBody>
      </p:sp>
    </p:spTree>
    <p:extLst>
      <p:ext uri="{BB962C8B-B14F-4D97-AF65-F5344CB8AC3E}">
        <p14:creationId xmlns:p14="http://schemas.microsoft.com/office/powerpoint/2010/main" val="1321320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5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pPr marL="171450" indent="-171450">
              <a:buFont typeface="Arial" panose="020B0604020202020204" pitchFamily="34" charset="0"/>
              <a:buChar char="•"/>
            </a:pPr>
            <a:r>
              <a:rPr lang="en-US" dirty="0">
                <a:latin typeface="Century Gothic" panose="020B0502020202020204" pitchFamily="34" charset="0"/>
              </a:rPr>
              <a:t>Explain what SQUAD stands for</a:t>
            </a:r>
          </a:p>
          <a:p>
            <a:pPr marL="171450" indent="-171450">
              <a:buFont typeface="Arial" panose="020B0604020202020204" pitchFamily="34" charset="0"/>
              <a:buChar char="•"/>
            </a:pPr>
            <a:r>
              <a:rPr lang="en-US" dirty="0">
                <a:latin typeface="Century Gothic" panose="020B0502020202020204" pitchFamily="34" charset="0"/>
              </a:rPr>
              <a:t>Explain the nature of the SQUAD tool — that it is a global good available to all countries developing a MFL</a:t>
            </a:r>
          </a:p>
        </p:txBody>
      </p:sp>
    </p:spTree>
    <p:extLst>
      <p:ext uri="{BB962C8B-B14F-4D97-AF65-F5344CB8AC3E}">
        <p14:creationId xmlns:p14="http://schemas.microsoft.com/office/powerpoint/2010/main" val="287781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312138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latin typeface="Century Gothic" panose="020B0502020202020204" pitchFamily="34" charset="0"/>
              </a:rPr>
              <a:t>The cleaning of geocoordinate data and the collection of </a:t>
            </a:r>
            <a:r>
              <a:rPr lang="en-US" u="sng" dirty="0">
                <a:latin typeface="Century Gothic" panose="020B0502020202020204" pitchFamily="34" charset="0"/>
              </a:rPr>
              <a:t>missing</a:t>
            </a:r>
            <a:r>
              <a:rPr lang="en-US" u="none" dirty="0">
                <a:latin typeface="Century Gothic" panose="020B0502020202020204" pitchFamily="34" charset="0"/>
              </a:rPr>
              <a:t> geocoordinate data will have a direct impact on your data quality score as measured by the SQUAD tool.</a:t>
            </a:r>
          </a:p>
          <a:p>
            <a:endParaRPr lang="en-US" u="none" dirty="0">
              <a:latin typeface="Century Gothic" panose="020B0502020202020204" pitchFamily="34" charset="0"/>
            </a:endParaRPr>
          </a:p>
          <a:p>
            <a:r>
              <a:rPr lang="en-US" u="none" dirty="0">
                <a:latin typeface="Century Gothic" panose="020B0502020202020204" pitchFamily="34" charset="0"/>
              </a:rPr>
              <a:t>As a result, facilities will be de-duplicated, and the overall MFL will become more credible. We will know definitively how many facilities there are in Nigeria and where they are located!</a:t>
            </a:r>
          </a:p>
          <a:p>
            <a:endParaRPr lang="en-US" u="none" dirty="0">
              <a:latin typeface="Century Gothic" panose="020B0502020202020204" pitchFamily="34" charset="0"/>
            </a:endParaRPr>
          </a:p>
          <a:p>
            <a:r>
              <a:rPr lang="en-US" u="none" dirty="0">
                <a:latin typeface="Century Gothic" panose="020B0502020202020204" pitchFamily="34" charset="0"/>
              </a:rPr>
              <a:t>At the same time, we must think about collecting missing service domain data.  We will learn more about what data elements are included and their definitions in the coming days</a:t>
            </a:r>
          </a:p>
          <a:p>
            <a:endParaRPr lang="en-US" u="none" dirty="0">
              <a:latin typeface="Century Gothic" panose="020B0502020202020204" pitchFamily="34" charset="0"/>
            </a:endParaRPr>
          </a:p>
          <a:p>
            <a:r>
              <a:rPr lang="en-US" u="none" dirty="0">
                <a:latin typeface="Century Gothic" panose="020B0502020202020204" pitchFamily="34" charset="0"/>
              </a:rPr>
              <a:t>We will develop a score to track the extent to which facility records have been filled out completely so that we can track progress.</a:t>
            </a:r>
          </a:p>
          <a:p>
            <a:endParaRPr lang="en-US" u="none" dirty="0">
              <a:latin typeface="Century Gothic" panose="020B0502020202020204" pitchFamily="34" charset="0"/>
            </a:endParaRPr>
          </a:p>
          <a:p>
            <a:r>
              <a:rPr lang="en-US" u="none" dirty="0">
                <a:latin typeface="Century Gothic" panose="020B0502020202020204" pitchFamily="34" charset="0"/>
              </a:rPr>
              <a:t>This will lead to the increased utility of the MFL for facility management (for example, we will know how many doctors vs. nurses are assigned, etc.).</a:t>
            </a:r>
          </a:p>
          <a:p>
            <a:endParaRPr lang="en-US" u="none" dirty="0">
              <a:latin typeface="Century Gothic" panose="020B0502020202020204" pitchFamily="34" charset="0"/>
            </a:endParaRPr>
          </a:p>
          <a:p>
            <a:r>
              <a:rPr lang="en-US" u="none" dirty="0">
                <a:latin typeface="Century Gothic" panose="020B0502020202020204" pitchFamily="34" charset="0"/>
              </a:rPr>
              <a:t>Be sure that field visits accomplish the dual mandate of collecting both pieces of missing data geocoordinates AND service delivery information.</a:t>
            </a:r>
            <a:endParaRPr lang="en-US" dirty="0"/>
          </a:p>
        </p:txBody>
      </p:sp>
    </p:spTree>
    <p:extLst>
      <p:ext uri="{BB962C8B-B14F-4D97-AF65-F5344CB8AC3E}">
        <p14:creationId xmlns:p14="http://schemas.microsoft.com/office/powerpoint/2010/main" val="2917146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214215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latin typeface="Century Gothic" panose="020B0502020202020204" pitchFamily="34" charset="0"/>
              </a:rPr>
              <a:t>Q1: </a:t>
            </a:r>
            <a:r>
              <a:rPr lang="en-US" dirty="0" err="1">
                <a:latin typeface="Century Gothic" panose="020B0502020202020204" pitchFamily="34" charset="0"/>
              </a:rPr>
              <a:t>Borno</a:t>
            </a:r>
            <a:r>
              <a:rPr lang="en-US" dirty="0">
                <a:latin typeface="Century Gothic" panose="020B0502020202020204" pitchFamily="34" charset="0"/>
              </a:rPr>
              <a:t> State 94% and </a:t>
            </a:r>
            <a:r>
              <a:rPr lang="en-US" dirty="0" err="1">
                <a:latin typeface="Century Gothic" panose="020B0502020202020204" pitchFamily="34" charset="0"/>
              </a:rPr>
              <a:t>Katsina</a:t>
            </a:r>
            <a:r>
              <a:rPr lang="en-US" dirty="0">
                <a:latin typeface="Century Gothic" panose="020B0502020202020204" pitchFamily="34" charset="0"/>
              </a:rPr>
              <a:t> 91%</a:t>
            </a:r>
          </a:p>
          <a:p>
            <a:r>
              <a:rPr lang="en-US" dirty="0">
                <a:latin typeface="Century Gothic" panose="020B0502020202020204" pitchFamily="34" charset="0"/>
              </a:rPr>
              <a:t>Q2: </a:t>
            </a:r>
            <a:r>
              <a:rPr lang="en-US" dirty="0" err="1">
                <a:latin typeface="Century Gothic" panose="020B0502020202020204" pitchFamily="34" charset="0"/>
              </a:rPr>
              <a:t>Yobe</a:t>
            </a:r>
            <a:r>
              <a:rPr lang="en-US" dirty="0">
                <a:latin typeface="Century Gothic" panose="020B0502020202020204" pitchFamily="34" charset="0"/>
              </a:rPr>
              <a:t> State 32%</a:t>
            </a:r>
          </a:p>
        </p:txBody>
      </p:sp>
    </p:spTree>
    <p:extLst>
      <p:ext uri="{BB962C8B-B14F-4D97-AF65-F5344CB8AC3E}">
        <p14:creationId xmlns:p14="http://schemas.microsoft.com/office/powerpoint/2010/main" val="2392181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latin typeface="Century Gothic" panose="020B0502020202020204" pitchFamily="34" charset="0"/>
              </a:rPr>
              <a:t>The second anomaly is an instance where a coordinate is missing significant digits. The precision of the coordinate is dependent on the number of digits recorded. </a:t>
            </a:r>
          </a:p>
          <a:p>
            <a:endParaRPr lang="en-US" dirty="0">
              <a:latin typeface="Century Gothic" panose="020B0502020202020204" pitchFamily="34" charset="0"/>
            </a:endParaRPr>
          </a:p>
          <a:p>
            <a:r>
              <a:rPr lang="en-US" dirty="0">
                <a:latin typeface="Century Gothic" panose="020B0502020202020204" pitchFamily="34" charset="0"/>
              </a:rPr>
              <a:t>There is a paradox with precision, however. There should be enough significant digits included in a coordinate to meet accuracy standards for the database. But, too many digits provide a precision beyond what is really needed (or even technically possible without using survey-grade GPS receivers). Typically, GPS units and GPS-enabled phones and tablets can record a GPS coordinate to six digits, which provides a location precision of roughly 10 centimeters. This level of precision is not necessary when locating a building such as a health facility, where a precision of one meter (five digits after the decimal point) is more than sufficient.</a:t>
            </a:r>
          </a:p>
          <a:p>
            <a:endParaRPr lang="en-US" dirty="0">
              <a:latin typeface="Century Gothic" panose="020B0502020202020204" pitchFamily="34" charset="0"/>
            </a:endParaRPr>
          </a:p>
          <a:p>
            <a:r>
              <a:rPr lang="en-US" dirty="0">
                <a:latin typeface="Century Gothic" panose="020B0502020202020204" pitchFamily="34" charset="0"/>
              </a:rPr>
              <a:t>Possible solutions for this anomaly are similar to those for anomaly 1. Review any GPS logs, recapture the location on a future site visit, or use imagery from ArcGIS, Google Earth, or some other source to locate the site.</a:t>
            </a:r>
          </a:p>
          <a:p>
            <a:endParaRPr lang="en-US" dirty="0">
              <a:latin typeface="Century Gothic" panose="020B0502020202020204" pitchFamily="34" charset="0"/>
            </a:endParaRPr>
          </a:p>
          <a:p>
            <a:r>
              <a:rPr lang="en-US" b="1" dirty="0">
                <a:latin typeface="Century Gothic" panose="020B0502020202020204" pitchFamily="34" charset="0"/>
              </a:rPr>
              <a:t>Note: </a:t>
            </a:r>
            <a:r>
              <a:rPr lang="en-US" dirty="0">
                <a:latin typeface="Century Gothic" panose="020B0502020202020204" pitchFamily="34" charset="0"/>
              </a:rPr>
              <a:t>It’s important to mention that this definition of precision doesn’t account for systematic errors in the GPS signal that may affect the precision of a coordinate. Having a coordinate with six numbers after the decimal point provides a theoretical precision of 10 centimeters. However, GPS signal issues could add error and the actual recorded coordinate could be off from the true location by more than 10 centimeters.</a:t>
            </a:r>
            <a:endParaRPr lang="en-US" dirty="0"/>
          </a:p>
        </p:txBody>
      </p:sp>
    </p:spTree>
    <p:extLst>
      <p:ext uri="{BB962C8B-B14F-4D97-AF65-F5344CB8AC3E}">
        <p14:creationId xmlns:p14="http://schemas.microsoft.com/office/powerpoint/2010/main" val="41421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The third anomaly identifies records that have duplicate coordinates.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This anomaly does not necessarily mean there is an error in the data, because in some instances, it may be possible for two sites to be at the same location—for example, in a medical park. For records with this anomaly, the first step is to determine if there are in fact two distinct sites at that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If an investigation reveals that there aren’t two sites, then the same steps used to address anomaly 1 and anomaly 2 can be employed: Review any GPS logs, recapture the location, or use imagery.</a:t>
            </a:r>
          </a:p>
          <a:p>
            <a:endParaRPr lang="en-US" dirty="0"/>
          </a:p>
        </p:txBody>
      </p:sp>
    </p:spTree>
    <p:extLst>
      <p:ext uri="{BB962C8B-B14F-4D97-AF65-F5344CB8AC3E}">
        <p14:creationId xmlns:p14="http://schemas.microsoft.com/office/powerpoint/2010/main" val="1466364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Anomaly 4 is the presence of records that contain duplicate facility names.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Once again, this is not necessarily an indication of erroneous data. However, it is an anomaly that merits investigation.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To resolve this anomaly, it is necessary first to determine if there are, in fact, two distinct sites with the same name. This can be done by contacting the site directly to get clarification or by reviewing documents, reports, licensing records, or other sources to determine the site’s official name, </a:t>
            </a:r>
            <a:r>
              <a:rPr lang="en-US" i="0" dirty="0">
                <a:latin typeface="Century Gothic" panose="020B0502020202020204" pitchFamily="34" charset="0"/>
              </a:rPr>
              <a:t>which can then be corrected in the database.</a:t>
            </a:r>
            <a:r>
              <a:rPr lang="en-US" i="0" dirty="0">
                <a:highlight>
                  <a:srgbClr val="FFFF00"/>
                </a:highlight>
                <a:latin typeface="Century Gothic" panose="020B0502020202020204" pitchFamily="34" charset="0"/>
              </a:rPr>
              <a:t> </a:t>
            </a:r>
            <a:endParaRPr lang="en-US" b="1" i="0" dirty="0">
              <a:highlight>
                <a:srgbClr val="FFFF00"/>
              </a:highlight>
              <a:latin typeface="Century Gothic" panose="020B0502020202020204" pitchFamily="34" charset="0"/>
            </a:endParaRPr>
          </a:p>
          <a:p>
            <a:endParaRPr lang="en-US" dirty="0"/>
          </a:p>
        </p:txBody>
      </p:sp>
    </p:spTree>
    <p:extLst>
      <p:ext uri="{BB962C8B-B14F-4D97-AF65-F5344CB8AC3E}">
        <p14:creationId xmlns:p14="http://schemas.microsoft.com/office/powerpoint/2010/main" val="2140069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latin typeface="Century Gothic" panose="020B0502020202020204" pitchFamily="34" charset="0"/>
              </a:rPr>
              <a:t>If a site is supposed to be in one administrative unit (such as a district) but shows up somewhere else when mapped, that is an error that needs to be resolved. When the site is near (within 2 kilometers) its expected location, there are three potential data issues in play:</a:t>
            </a:r>
          </a:p>
          <a:p>
            <a:pPr marL="685800" lvl="1" indent="-228600">
              <a:buFont typeface="+mj-lt"/>
              <a:buAutoNum type="arabicPeriod"/>
            </a:pPr>
            <a:r>
              <a:rPr lang="en-US" dirty="0">
                <a:latin typeface="Century Gothic" panose="020B0502020202020204" pitchFamily="34" charset="0"/>
              </a:rPr>
              <a:t>The GPS coordinate could be incorrect;</a:t>
            </a:r>
          </a:p>
          <a:p>
            <a:pPr marL="685800" lvl="1" indent="-228600">
              <a:buFont typeface="+mj-lt"/>
              <a:buAutoNum type="arabicPeriod"/>
            </a:pPr>
            <a:r>
              <a:rPr lang="en-US" dirty="0">
                <a:latin typeface="Century Gothic" panose="020B0502020202020204" pitchFamily="34" charset="0"/>
              </a:rPr>
              <a:t>The administrative unit field in the site list could contain incorrect information; or</a:t>
            </a:r>
          </a:p>
          <a:p>
            <a:pPr marL="685800" lvl="1" indent="-228600">
              <a:buFont typeface="+mj-lt"/>
              <a:buAutoNum type="arabicPeriod"/>
            </a:pPr>
            <a:r>
              <a:rPr lang="en-US" dirty="0">
                <a:latin typeface="Century Gothic" panose="020B0502020202020204" pitchFamily="34" charset="0"/>
              </a:rPr>
              <a:t>The GIS boundary file for administrative units could have errors or be inaccurate or out of date.</a:t>
            </a:r>
          </a:p>
          <a:p>
            <a:endParaRPr lang="en-US" dirty="0">
              <a:latin typeface="Century Gothic" panose="020B0502020202020204" pitchFamily="34" charset="0"/>
            </a:endParaRPr>
          </a:p>
          <a:p>
            <a:r>
              <a:rPr lang="en-US" dirty="0">
                <a:latin typeface="Century Gothic" panose="020B0502020202020204" pitchFamily="34" charset="0"/>
              </a:rPr>
              <a:t>To address records with this error, using a different GIS boundary file may indicate that the site is where it is expected. If the error is still there after boundary files are changed, then it will be necessary to review the documents associated with the site, use imagery to locate the site, or revisit it and collect a GPS coordinate.</a:t>
            </a:r>
          </a:p>
          <a:p>
            <a:endParaRPr lang="en-US" dirty="0"/>
          </a:p>
        </p:txBody>
      </p:sp>
    </p:spTree>
    <p:extLst>
      <p:ext uri="{BB962C8B-B14F-4D97-AF65-F5344CB8AC3E}">
        <p14:creationId xmlns:p14="http://schemas.microsoft.com/office/powerpoint/2010/main" val="2157741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latin typeface="Century Gothic" panose="020B0502020202020204" pitchFamily="34" charset="0"/>
              </a:rPr>
              <a:t>The last type of anomaly is when a site is not located anywhere near where it should be. For instance, the site is in the ocean or in another country</a:t>
            </a:r>
            <a:r>
              <a:rPr lang="en-US" baseline="0" dirty="0">
                <a:latin typeface="Century Gothic" panose="020B0502020202020204" pitchFamily="34" charset="0"/>
              </a:rPr>
              <a:t> or</a:t>
            </a:r>
            <a:r>
              <a:rPr lang="en-US" dirty="0">
                <a:latin typeface="Century Gothic" panose="020B0502020202020204" pitchFamily="34" charset="0"/>
              </a:rPr>
              <a:t> any location more than two kilometers from the expected administrative unit.</a:t>
            </a:r>
          </a:p>
          <a:p>
            <a:endParaRPr lang="en-US" dirty="0">
              <a:latin typeface="Century Gothic" panose="020B0502020202020204" pitchFamily="34" charset="0"/>
            </a:endParaRPr>
          </a:p>
          <a:p>
            <a:r>
              <a:rPr lang="en-US" dirty="0">
                <a:latin typeface="Century Gothic" panose="020B0502020202020204" pitchFamily="34" charset="0"/>
              </a:rPr>
              <a:t>There are several possible solutions to address this anomaly:</a:t>
            </a:r>
          </a:p>
          <a:p>
            <a:pPr marL="685800" lvl="1" indent="-228600">
              <a:buFont typeface="+mj-lt"/>
              <a:buAutoNum type="arabicPeriod"/>
            </a:pPr>
            <a:r>
              <a:rPr lang="en-US" dirty="0">
                <a:latin typeface="Century Gothic" panose="020B0502020202020204" pitchFamily="34" charset="0"/>
              </a:rPr>
              <a:t>First, look for obvious issues in the coordinates, such as the </a:t>
            </a:r>
            <a:r>
              <a:rPr lang="en-US" i="1" dirty="0">
                <a:latin typeface="Century Gothic" panose="020B0502020202020204" pitchFamily="34" charset="0"/>
              </a:rPr>
              <a:t>X</a:t>
            </a:r>
            <a:r>
              <a:rPr lang="en-US" dirty="0">
                <a:latin typeface="Century Gothic" panose="020B0502020202020204" pitchFamily="34" charset="0"/>
              </a:rPr>
              <a:t> coordinate and the </a:t>
            </a:r>
            <a:r>
              <a:rPr lang="en-US" i="1" dirty="0">
                <a:latin typeface="Century Gothic" panose="020B0502020202020204" pitchFamily="34" charset="0"/>
              </a:rPr>
              <a:t>Y</a:t>
            </a:r>
            <a:r>
              <a:rPr lang="en-US" dirty="0">
                <a:latin typeface="Century Gothic" panose="020B0502020202020204" pitchFamily="34" charset="0"/>
              </a:rPr>
              <a:t> coordinate being transposed; or obvious typos, such as a coordinate value in the database that should be 35 degrees being recorded as 53 degrees. </a:t>
            </a:r>
          </a:p>
          <a:p>
            <a:pPr marL="685800" lvl="1" indent="-228600">
              <a:buFont typeface="+mj-lt"/>
              <a:buAutoNum type="arabicPeriod"/>
            </a:pPr>
            <a:r>
              <a:rPr lang="en-US" dirty="0">
                <a:latin typeface="Century Gothic" panose="020B0502020202020204" pitchFamily="34" charset="0"/>
              </a:rPr>
              <a:t>The administrative unit field in the site list could contain incorrect information.</a:t>
            </a:r>
          </a:p>
          <a:p>
            <a:pPr marL="685800" lvl="1" indent="-228600">
              <a:buFont typeface="+mj-lt"/>
              <a:buAutoNum type="arabicPeriod"/>
            </a:pPr>
            <a:r>
              <a:rPr lang="en-US" dirty="0">
                <a:latin typeface="Century Gothic" panose="020B0502020202020204" pitchFamily="34" charset="0"/>
              </a:rPr>
              <a:t>The GIS boundary file for administrative units could have errors or be inaccurate or out of date.</a:t>
            </a:r>
          </a:p>
          <a:p>
            <a:endParaRPr lang="en-US" dirty="0">
              <a:latin typeface="Century Gothic" panose="020B0502020202020204" pitchFamily="34" charset="0"/>
            </a:endParaRPr>
          </a:p>
          <a:p>
            <a:r>
              <a:rPr lang="en-US" dirty="0">
                <a:latin typeface="Century Gothic" panose="020B0502020202020204" pitchFamily="34" charset="0"/>
              </a:rPr>
              <a:t>To address records with this error, using a different GIS boundary file may indicate that the site is where it is expected. If the error is still there after boundary files are changed, then it will be necessary to review the documents associated with the site, use imagery to locate the site, or revisit it and collect a GPS coordinate.</a:t>
            </a:r>
            <a:endParaRPr lang="en-US" dirty="0"/>
          </a:p>
        </p:txBody>
      </p:sp>
    </p:spTree>
    <p:extLst>
      <p:ext uri="{BB962C8B-B14F-4D97-AF65-F5344CB8AC3E}">
        <p14:creationId xmlns:p14="http://schemas.microsoft.com/office/powerpoint/2010/main" val="826663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latin typeface="Century Gothic" panose="020B0502020202020204" pitchFamily="34" charset="0"/>
              </a:rPr>
              <a:t>Q1: 49%</a:t>
            </a:r>
          </a:p>
          <a:p>
            <a:r>
              <a:rPr lang="en-US" dirty="0">
                <a:latin typeface="Century Gothic" panose="020B0502020202020204" pitchFamily="34" charset="0"/>
              </a:rPr>
              <a:t>Q2: </a:t>
            </a:r>
            <a:r>
              <a:rPr lang="en-US" dirty="0" err="1">
                <a:latin typeface="Century Gothic" panose="020B0502020202020204" pitchFamily="34" charset="0"/>
              </a:rPr>
              <a:t>Abia</a:t>
            </a:r>
            <a:r>
              <a:rPr lang="en-US" dirty="0">
                <a:latin typeface="Century Gothic" panose="020B0502020202020204" pitchFamily="34" charset="0"/>
              </a:rPr>
              <a:t> = 59% (above national average)</a:t>
            </a:r>
          </a:p>
          <a:p>
            <a:r>
              <a:rPr lang="en-US" dirty="0">
                <a:latin typeface="Century Gothic" panose="020B0502020202020204" pitchFamily="34" charset="0"/>
              </a:rPr>
              <a:t>Q2:  Niger = 63% (above national average)</a:t>
            </a:r>
          </a:p>
        </p:txBody>
      </p:sp>
    </p:spTree>
    <p:extLst>
      <p:ext uri="{BB962C8B-B14F-4D97-AF65-F5344CB8AC3E}">
        <p14:creationId xmlns:p14="http://schemas.microsoft.com/office/powerpoint/2010/main" val="61435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2911966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object 3"/>
          <p:cNvSpPr/>
          <p:nvPr userDrawn="1"/>
        </p:nvSpPr>
        <p:spPr>
          <a:xfrm>
            <a:off x="0" y="-1"/>
            <a:ext cx="10058400" cy="1189172"/>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002E3A"/>
          </a:solidFill>
        </p:spPr>
        <p:txBody>
          <a:bodyPr wrap="square" lIns="0" tIns="0" rIns="0" bIns="0" rtlCol="0"/>
          <a:lstStyle/>
          <a:p>
            <a:endParaRPr dirty="0">
              <a:latin typeface="Futura Lt BT" panose="020B0402020204020303" pitchFamily="34" charset="0"/>
            </a:endParaRPr>
          </a:p>
        </p:txBody>
      </p:sp>
      <p:sp>
        <p:nvSpPr>
          <p:cNvPr id="9" name="object 5"/>
          <p:cNvSpPr/>
          <p:nvPr userDrawn="1"/>
        </p:nvSpPr>
        <p:spPr>
          <a:xfrm>
            <a:off x="0" y="1143000"/>
            <a:ext cx="10058400" cy="5442455"/>
          </a:xfrm>
          <a:custGeom>
            <a:avLst/>
            <a:gdLst/>
            <a:ahLst/>
            <a:cxnLst/>
            <a:rect l="l" t="t" r="r" b="b"/>
            <a:pathLst>
              <a:path w="10058400" h="5274945">
                <a:moveTo>
                  <a:pt x="0" y="5274564"/>
                </a:moveTo>
                <a:lnTo>
                  <a:pt x="10058400" y="5274564"/>
                </a:lnTo>
                <a:lnTo>
                  <a:pt x="10058400" y="0"/>
                </a:lnTo>
                <a:lnTo>
                  <a:pt x="0" y="0"/>
                </a:lnTo>
                <a:lnTo>
                  <a:pt x="0" y="5274564"/>
                </a:lnTo>
                <a:close/>
              </a:path>
            </a:pathLst>
          </a:custGeom>
          <a:solidFill>
            <a:srgbClr val="E3B757"/>
          </a:solidFill>
        </p:spPr>
        <p:txBody>
          <a:bodyPr wrap="square" lIns="0" tIns="0" rIns="0" bIns="0" rtlCol="0"/>
          <a:lstStyle/>
          <a:p>
            <a:endParaRPr/>
          </a:p>
        </p:txBody>
      </p:sp>
      <p:sp>
        <p:nvSpPr>
          <p:cNvPr id="8" name="Rectangle 1"/>
          <p:cNvSpPr>
            <a:spLocks noChangeArrowheads="1"/>
          </p:cNvSpPr>
          <p:nvPr userDrawn="1"/>
        </p:nvSpPr>
        <p:spPr bwMode="auto">
          <a:xfrm>
            <a:off x="-1087826" y="729054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B1E14602-9FB7-4A6D-9B38-7581EE3C34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0600" y="6717625"/>
            <a:ext cx="792588" cy="765258"/>
          </a:xfrm>
          <a:prstGeom prst="rect">
            <a:avLst/>
          </a:prstGeom>
        </p:spPr>
      </p:pic>
      <p:pic>
        <p:nvPicPr>
          <p:cNvPr id="12" name="Picture 11">
            <a:extLst>
              <a:ext uri="{FF2B5EF4-FFF2-40B4-BE49-F238E27FC236}">
                <a16:creationId xmlns:a16="http://schemas.microsoft.com/office/drawing/2014/main" id="{BB124C1F-06C0-4D6F-957E-580BA286A1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68993" y="6654760"/>
            <a:ext cx="1288528" cy="1101691"/>
          </a:xfrm>
          <a:prstGeom prst="rect">
            <a:avLst/>
          </a:prstGeom>
        </p:spPr>
      </p:pic>
      <p:pic>
        <p:nvPicPr>
          <p:cNvPr id="14" name="Picture 13">
            <a:extLst>
              <a:ext uri="{FF2B5EF4-FFF2-40B4-BE49-F238E27FC236}">
                <a16:creationId xmlns:a16="http://schemas.microsoft.com/office/drawing/2014/main" id="{A1427643-4AB8-42F5-910E-A1D124992E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616" y="6717625"/>
            <a:ext cx="990600" cy="843991"/>
          </a:xfrm>
          <a:prstGeom prst="rect">
            <a:avLst/>
          </a:prstGeom>
        </p:spPr>
      </p:pic>
      <p:pic>
        <p:nvPicPr>
          <p:cNvPr id="15" name="Picture 14" descr="image001">
            <a:extLst>
              <a:ext uri="{FF2B5EF4-FFF2-40B4-BE49-F238E27FC236}">
                <a16:creationId xmlns:a16="http://schemas.microsoft.com/office/drawing/2014/main" id="{08DA60A2-EF2B-4559-91EB-46CB309B9E6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856771" y="6723562"/>
            <a:ext cx="1492036" cy="96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Text 1">
    <p:bg>
      <p:bgPr>
        <a:solidFill>
          <a:schemeClr val="bg1"/>
        </a:solidFill>
        <a:effectLst/>
      </p:bgPr>
    </p:bg>
    <p:spTree>
      <p:nvGrpSpPr>
        <p:cNvPr id="1" name=""/>
        <p:cNvGrpSpPr/>
        <p:nvPr/>
      </p:nvGrpSpPr>
      <p:grpSpPr>
        <a:xfrm>
          <a:off x="0" y="0"/>
          <a:ext cx="0" cy="0"/>
          <a:chOff x="0" y="0"/>
          <a:chExt cx="0" cy="0"/>
        </a:xfrm>
      </p:grpSpPr>
      <p:sp>
        <p:nvSpPr>
          <p:cNvPr id="7" name="object 3"/>
          <p:cNvSpPr/>
          <p:nvPr userDrawn="1"/>
        </p:nvSpPr>
        <p:spPr>
          <a:xfrm>
            <a:off x="0" y="-1"/>
            <a:ext cx="10058400" cy="1189172"/>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002E3A"/>
          </a:solidFill>
        </p:spPr>
        <p:txBody>
          <a:bodyPr wrap="square" lIns="0" tIns="0" rIns="0" bIns="0" rtlCol="0"/>
          <a:lstStyle/>
          <a:p>
            <a:endParaRPr dirty="0">
              <a:latin typeface="Futura Lt BT" panose="020B0402020204020303" pitchFamily="34" charset="0"/>
            </a:endParaRPr>
          </a:p>
        </p:txBody>
      </p:sp>
      <p:sp>
        <p:nvSpPr>
          <p:cNvPr id="16" name="bk object 16"/>
          <p:cNvSpPr/>
          <p:nvPr/>
        </p:nvSpPr>
        <p:spPr>
          <a:xfrm>
            <a:off x="10058400" y="1352550"/>
            <a:ext cx="0" cy="5067300"/>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a:p>
        </p:txBody>
      </p:sp>
      <p:sp>
        <p:nvSpPr>
          <p:cNvPr id="12" name="Title 11"/>
          <p:cNvSpPr>
            <a:spLocks noGrp="1"/>
          </p:cNvSpPr>
          <p:nvPr>
            <p:ph type="title" hasCustomPrompt="1"/>
          </p:nvPr>
        </p:nvSpPr>
        <p:spPr>
          <a:xfrm>
            <a:off x="561845" y="366812"/>
            <a:ext cx="8724024" cy="1143000"/>
          </a:xfrm>
          <a:prstGeom prst="rect">
            <a:avLst/>
          </a:prstGeom>
        </p:spPr>
        <p:txBody>
          <a:bodyPr/>
          <a:lstStyle>
            <a:lvl1pPr>
              <a:defRPr sz="4800" b="1">
                <a:solidFill>
                  <a:srgbClr val="9DB4BE"/>
                </a:solidFill>
                <a:latin typeface="Century Gothic" charset="0"/>
                <a:ea typeface="Century Gothic" charset="0"/>
                <a:cs typeface="Century Gothic" charset="0"/>
              </a:defRPr>
            </a:lvl1pPr>
          </a:lstStyle>
          <a:p>
            <a:r>
              <a:rPr lang="en-US" dirty="0"/>
              <a:t>Headline goes here</a:t>
            </a:r>
            <a:br>
              <a:rPr lang="en-US" dirty="0"/>
            </a:br>
            <a:endParaRPr lang="en-US" dirty="0"/>
          </a:p>
        </p:txBody>
      </p:sp>
      <p:sp>
        <p:nvSpPr>
          <p:cNvPr id="23" name="Text Placeholder 22"/>
          <p:cNvSpPr>
            <a:spLocks noGrp="1"/>
          </p:cNvSpPr>
          <p:nvPr>
            <p:ph type="body" sz="quarter" idx="10"/>
          </p:nvPr>
        </p:nvSpPr>
        <p:spPr>
          <a:xfrm>
            <a:off x="561845" y="2702611"/>
            <a:ext cx="8429755" cy="2590800"/>
          </a:xfrm>
          <a:prstGeom prst="rect">
            <a:avLst/>
          </a:prstGeom>
        </p:spPr>
        <p:txBody>
          <a:bodyPr/>
          <a:lstStyle>
            <a:lvl1pPr>
              <a:defRPr sz="2800">
                <a:solidFill>
                  <a:schemeClr val="tx1"/>
                </a:solidFill>
                <a:latin typeface="Century Gothic" charset="0"/>
                <a:ea typeface="Century Gothic" charset="0"/>
                <a:cs typeface="Century Gothic" charset="0"/>
              </a:defRPr>
            </a:lvl1pPr>
            <a:lvl2pPr>
              <a:defRPr sz="2400">
                <a:solidFill>
                  <a:schemeClr val="tx1"/>
                </a:solidFill>
                <a:latin typeface="Century Gothic" charset="0"/>
                <a:ea typeface="Century Gothic" charset="0"/>
                <a:cs typeface="Century Gothic" charset="0"/>
              </a:defRPr>
            </a:lvl2pPr>
            <a:lvl3pPr>
              <a:defRPr sz="2000">
                <a:solidFill>
                  <a:schemeClr val="tx1"/>
                </a:solidFill>
                <a:latin typeface="Century Gothic" charset="0"/>
                <a:ea typeface="Century Gothic" charset="0"/>
                <a:cs typeface="Century Gothic" charset="0"/>
              </a:defRPr>
            </a:lvl3pPr>
            <a:lvl4pPr>
              <a:defRPr>
                <a:solidFill>
                  <a:schemeClr val="tx1"/>
                </a:solidFill>
                <a:latin typeface="Century Gothic" charset="0"/>
                <a:ea typeface="Century Gothic" charset="0"/>
                <a:cs typeface="Century Gothic" charset="0"/>
              </a:defRPr>
            </a:lvl4pPr>
            <a:lvl5pPr>
              <a:defRPr>
                <a:solidFill>
                  <a:schemeClr val="tx1"/>
                </a:solidFill>
                <a:latin typeface="Futura LT Pro Book" panose="020B0502020204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Text Placeholder 24"/>
          <p:cNvSpPr>
            <a:spLocks noGrp="1"/>
          </p:cNvSpPr>
          <p:nvPr>
            <p:ph type="body" sz="quarter" idx="11" hasCustomPrompt="1"/>
          </p:nvPr>
        </p:nvSpPr>
        <p:spPr>
          <a:xfrm>
            <a:off x="561845" y="1091205"/>
            <a:ext cx="6629400" cy="837214"/>
          </a:xfrm>
          <a:prstGeom prst="rect">
            <a:avLst/>
          </a:prstGeom>
        </p:spPr>
        <p:txBody>
          <a:bodyPr/>
          <a:lstStyle>
            <a:lvl1pPr>
              <a:defRPr sz="4400">
                <a:solidFill>
                  <a:srgbClr val="002E3A"/>
                </a:solidFill>
                <a:latin typeface="Century Gothic" charset="0"/>
                <a:ea typeface="Century Gothic" charset="0"/>
                <a:cs typeface="Century Gothic" charset="0"/>
              </a:defRPr>
            </a:lvl1pPr>
          </a:lstStyle>
          <a:p>
            <a:pPr lvl="0"/>
            <a:r>
              <a:rPr lang="en-US" dirty="0"/>
              <a:t>Subtitle goes here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Text 2">
    <p:bg>
      <p:bgPr>
        <a:solidFill>
          <a:schemeClr val="bg1"/>
        </a:solidFill>
        <a:effectLst/>
      </p:bgPr>
    </p:bg>
    <p:spTree>
      <p:nvGrpSpPr>
        <p:cNvPr id="1" name=""/>
        <p:cNvGrpSpPr/>
        <p:nvPr/>
      </p:nvGrpSpPr>
      <p:grpSpPr>
        <a:xfrm>
          <a:off x="0" y="0"/>
          <a:ext cx="0" cy="0"/>
          <a:chOff x="0" y="0"/>
          <a:chExt cx="0" cy="0"/>
        </a:xfrm>
      </p:grpSpPr>
      <p:sp>
        <p:nvSpPr>
          <p:cNvPr id="7" name="object 3"/>
          <p:cNvSpPr/>
          <p:nvPr userDrawn="1"/>
        </p:nvSpPr>
        <p:spPr>
          <a:xfrm>
            <a:off x="0" y="-1"/>
            <a:ext cx="10058400" cy="1189172"/>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002E3A"/>
          </a:solidFill>
        </p:spPr>
        <p:txBody>
          <a:bodyPr wrap="square" lIns="0" tIns="0" rIns="0" bIns="0" rtlCol="0"/>
          <a:lstStyle/>
          <a:p>
            <a:endParaRPr dirty="0">
              <a:latin typeface="Futura Lt BT" panose="020B0402020204020303" pitchFamily="34" charset="0"/>
            </a:endParaRPr>
          </a:p>
        </p:txBody>
      </p:sp>
      <p:sp>
        <p:nvSpPr>
          <p:cNvPr id="16" name="bk object 16"/>
          <p:cNvSpPr/>
          <p:nvPr/>
        </p:nvSpPr>
        <p:spPr>
          <a:xfrm>
            <a:off x="10058400" y="1352550"/>
            <a:ext cx="0" cy="5067300"/>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a:p>
        </p:txBody>
      </p:sp>
      <p:sp>
        <p:nvSpPr>
          <p:cNvPr id="5" name="Text Placeholder 4"/>
          <p:cNvSpPr>
            <a:spLocks noGrp="1"/>
          </p:cNvSpPr>
          <p:nvPr>
            <p:ph type="body" sz="quarter" idx="12" hasCustomPrompt="1"/>
          </p:nvPr>
        </p:nvSpPr>
        <p:spPr>
          <a:xfrm>
            <a:off x="561845" y="2819400"/>
            <a:ext cx="6818809" cy="2857500"/>
          </a:xfrm>
          <a:prstGeom prst="rect">
            <a:avLst/>
          </a:prstGeom>
        </p:spPr>
        <p:txBody>
          <a:bodyPr/>
          <a:lstStyle>
            <a:lvl1pPr>
              <a:defRPr sz="2800">
                <a:solidFill>
                  <a:schemeClr val="tx1"/>
                </a:solidFill>
                <a:latin typeface="Century Gothic" charset="0"/>
                <a:ea typeface="Century Gothic" charset="0"/>
                <a:cs typeface="Century Gothic" charset="0"/>
              </a:defRPr>
            </a:lvl1pPr>
            <a:lvl2pPr marL="800100" indent="-342900">
              <a:buFont typeface="Arial" panose="020B0604020202020204" pitchFamily="34" charset="0"/>
              <a:buChar char="•"/>
              <a:defRPr sz="2400" baseline="0">
                <a:latin typeface="Century Gothic" charset="0"/>
                <a:ea typeface="Century Gothic" charset="0"/>
                <a:cs typeface="Century Gothic" charset="0"/>
              </a:defRPr>
            </a:lvl2pPr>
            <a:lvl3pPr marL="1200150" indent="-285750">
              <a:buFont typeface="Arial" panose="020B0604020202020204" pitchFamily="34" charset="0"/>
              <a:buChar char="•"/>
              <a:defRPr>
                <a:latin typeface="Century Gothic" charset="0"/>
                <a:ea typeface="Century Gothic" charset="0"/>
                <a:cs typeface="Century Gothic" charset="0"/>
              </a:defRPr>
            </a:lvl3pPr>
          </a:lstStyle>
          <a:p>
            <a:pPr lvl="0"/>
            <a:r>
              <a:rPr lang="en-US" dirty="0"/>
              <a:t>Point number 1</a:t>
            </a:r>
          </a:p>
          <a:p>
            <a:pPr lvl="1"/>
            <a:r>
              <a:rPr lang="en-US" dirty="0"/>
              <a:t>Information about point number 1</a:t>
            </a:r>
          </a:p>
          <a:p>
            <a:pPr lvl="2"/>
            <a:r>
              <a:rPr lang="en-US" dirty="0"/>
              <a:t>Information about point number 1</a:t>
            </a:r>
            <a:br>
              <a:rPr lang="en-US" dirty="0"/>
            </a:br>
            <a:endParaRPr lang="en-US" dirty="0"/>
          </a:p>
          <a:p>
            <a:pPr lvl="0"/>
            <a:r>
              <a:rPr lang="en-US" dirty="0"/>
              <a:t>Point number 2</a:t>
            </a:r>
          </a:p>
          <a:p>
            <a:pPr lvl="1"/>
            <a:r>
              <a:rPr lang="en-US" dirty="0"/>
              <a:t>Information about point number 2</a:t>
            </a:r>
          </a:p>
          <a:p>
            <a:pPr lvl="2"/>
            <a:r>
              <a:rPr lang="en-US" dirty="0"/>
              <a:t>Information about point number 2</a:t>
            </a:r>
          </a:p>
          <a:p>
            <a:pPr lvl="2"/>
            <a:endParaRPr lang="en-US" dirty="0"/>
          </a:p>
        </p:txBody>
      </p:sp>
      <p:sp>
        <p:nvSpPr>
          <p:cNvPr id="8" name="Title 11"/>
          <p:cNvSpPr>
            <a:spLocks noGrp="1"/>
          </p:cNvSpPr>
          <p:nvPr>
            <p:ph type="title" hasCustomPrompt="1"/>
          </p:nvPr>
        </p:nvSpPr>
        <p:spPr>
          <a:xfrm>
            <a:off x="561845" y="366812"/>
            <a:ext cx="8724024" cy="1143000"/>
          </a:xfrm>
          <a:prstGeom prst="rect">
            <a:avLst/>
          </a:prstGeom>
        </p:spPr>
        <p:txBody>
          <a:bodyPr/>
          <a:lstStyle>
            <a:lvl1pPr>
              <a:defRPr sz="4800" b="1">
                <a:solidFill>
                  <a:srgbClr val="9DB4BE"/>
                </a:solidFill>
                <a:latin typeface="Century Gothic" charset="0"/>
                <a:ea typeface="Century Gothic" charset="0"/>
                <a:cs typeface="Century Gothic" charset="0"/>
              </a:defRPr>
            </a:lvl1pPr>
          </a:lstStyle>
          <a:p>
            <a:r>
              <a:rPr lang="en-US" dirty="0"/>
              <a:t>Headline goes here</a:t>
            </a:r>
            <a:br>
              <a:rPr lang="en-US" dirty="0"/>
            </a:br>
            <a:endParaRPr lang="en-US" dirty="0"/>
          </a:p>
        </p:txBody>
      </p:sp>
      <p:sp>
        <p:nvSpPr>
          <p:cNvPr id="10" name="Text Placeholder 24"/>
          <p:cNvSpPr>
            <a:spLocks noGrp="1"/>
          </p:cNvSpPr>
          <p:nvPr>
            <p:ph type="body" sz="quarter" idx="11" hasCustomPrompt="1"/>
          </p:nvPr>
        </p:nvSpPr>
        <p:spPr>
          <a:xfrm>
            <a:off x="561845" y="1091205"/>
            <a:ext cx="6629400" cy="837214"/>
          </a:xfrm>
          <a:prstGeom prst="rect">
            <a:avLst/>
          </a:prstGeom>
        </p:spPr>
        <p:txBody>
          <a:bodyPr/>
          <a:lstStyle>
            <a:lvl1pPr>
              <a:defRPr sz="4400">
                <a:solidFill>
                  <a:srgbClr val="002E3A"/>
                </a:solidFill>
                <a:latin typeface="Century Gothic" charset="0"/>
                <a:ea typeface="Century Gothic" charset="0"/>
                <a:cs typeface="Century Gothic" charset="0"/>
              </a:defRPr>
            </a:lvl1pPr>
          </a:lstStyle>
          <a:p>
            <a:pPr lvl="0"/>
            <a:r>
              <a:rPr lang="en-US" dirty="0"/>
              <a:t>Subtitle goes here</a:t>
            </a:r>
          </a:p>
        </p:txBody>
      </p:sp>
    </p:spTree>
    <p:extLst>
      <p:ext uri="{BB962C8B-B14F-4D97-AF65-F5344CB8AC3E}">
        <p14:creationId xmlns:p14="http://schemas.microsoft.com/office/powerpoint/2010/main" val="3806649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2 Graphics">
    <p:bg>
      <p:bgPr>
        <a:solidFill>
          <a:schemeClr val="bg1"/>
        </a:solidFill>
        <a:effectLst/>
      </p:bgPr>
    </p:bg>
    <p:spTree>
      <p:nvGrpSpPr>
        <p:cNvPr id="1" name=""/>
        <p:cNvGrpSpPr/>
        <p:nvPr/>
      </p:nvGrpSpPr>
      <p:grpSpPr>
        <a:xfrm>
          <a:off x="0" y="0"/>
          <a:ext cx="0" cy="0"/>
          <a:chOff x="0" y="0"/>
          <a:chExt cx="0" cy="0"/>
        </a:xfrm>
      </p:grpSpPr>
      <p:sp>
        <p:nvSpPr>
          <p:cNvPr id="8" name="object 3"/>
          <p:cNvSpPr/>
          <p:nvPr userDrawn="1"/>
        </p:nvSpPr>
        <p:spPr>
          <a:xfrm>
            <a:off x="0" y="-1"/>
            <a:ext cx="10058400" cy="1189172"/>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002E3A"/>
          </a:solidFill>
        </p:spPr>
        <p:txBody>
          <a:bodyPr wrap="square" lIns="0" tIns="0" rIns="0" bIns="0" rtlCol="0"/>
          <a:lstStyle/>
          <a:p>
            <a:endParaRPr dirty="0">
              <a:latin typeface="Futura Lt BT" panose="020B0402020204020303" pitchFamily="34" charset="0"/>
            </a:endParaRPr>
          </a:p>
        </p:txBody>
      </p:sp>
      <p:sp>
        <p:nvSpPr>
          <p:cNvPr id="16" name="bk object 16"/>
          <p:cNvSpPr/>
          <p:nvPr/>
        </p:nvSpPr>
        <p:spPr>
          <a:xfrm>
            <a:off x="10058400" y="1352550"/>
            <a:ext cx="0" cy="5067300"/>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a:p>
        </p:txBody>
      </p:sp>
      <p:sp>
        <p:nvSpPr>
          <p:cNvPr id="4" name="Picture Placeholder 3"/>
          <p:cNvSpPr>
            <a:spLocks noGrp="1"/>
          </p:cNvSpPr>
          <p:nvPr>
            <p:ph type="pic" sz="quarter" idx="12"/>
          </p:nvPr>
        </p:nvSpPr>
        <p:spPr>
          <a:xfrm>
            <a:off x="685800" y="2971800"/>
            <a:ext cx="4038600" cy="3962400"/>
          </a:xfrm>
          <a:prstGeom prst="rect">
            <a:avLst/>
          </a:prstGeom>
        </p:spPr>
        <p:txBody>
          <a:bodyPr/>
          <a:lstStyle/>
          <a:p>
            <a:r>
              <a:rPr lang="en-US"/>
              <a:t>Drag picture to placeholder or click icon to add</a:t>
            </a:r>
          </a:p>
        </p:txBody>
      </p:sp>
      <p:sp>
        <p:nvSpPr>
          <p:cNvPr id="7" name="Picture Placeholder 6"/>
          <p:cNvSpPr>
            <a:spLocks noGrp="1"/>
          </p:cNvSpPr>
          <p:nvPr>
            <p:ph type="pic" sz="quarter" idx="13"/>
          </p:nvPr>
        </p:nvSpPr>
        <p:spPr>
          <a:xfrm>
            <a:off x="5017477" y="2971800"/>
            <a:ext cx="4191000" cy="3962400"/>
          </a:xfrm>
          <a:prstGeom prst="rect">
            <a:avLst/>
          </a:prstGeom>
        </p:spPr>
        <p:txBody>
          <a:bodyPr/>
          <a:lstStyle/>
          <a:p>
            <a:r>
              <a:rPr lang="en-US"/>
              <a:t>Drag picture to placeholder or click icon to add</a:t>
            </a:r>
          </a:p>
        </p:txBody>
      </p:sp>
      <p:sp>
        <p:nvSpPr>
          <p:cNvPr id="10" name="Title 11"/>
          <p:cNvSpPr>
            <a:spLocks noGrp="1"/>
          </p:cNvSpPr>
          <p:nvPr>
            <p:ph type="title" hasCustomPrompt="1"/>
          </p:nvPr>
        </p:nvSpPr>
        <p:spPr>
          <a:xfrm>
            <a:off x="561845" y="366812"/>
            <a:ext cx="8724024" cy="1143000"/>
          </a:xfrm>
          <a:prstGeom prst="rect">
            <a:avLst/>
          </a:prstGeom>
        </p:spPr>
        <p:txBody>
          <a:bodyPr/>
          <a:lstStyle>
            <a:lvl1pPr>
              <a:defRPr sz="4800" b="1">
                <a:solidFill>
                  <a:srgbClr val="9DB4BE"/>
                </a:solidFill>
                <a:latin typeface="Century Gothic" charset="0"/>
                <a:ea typeface="Century Gothic" charset="0"/>
                <a:cs typeface="Century Gothic" charset="0"/>
              </a:defRPr>
            </a:lvl1pPr>
          </a:lstStyle>
          <a:p>
            <a:r>
              <a:rPr lang="en-US" dirty="0"/>
              <a:t>Headline goes here</a:t>
            </a:r>
            <a:br>
              <a:rPr lang="en-US" dirty="0"/>
            </a:br>
            <a:endParaRPr lang="en-US" dirty="0"/>
          </a:p>
        </p:txBody>
      </p:sp>
      <p:sp>
        <p:nvSpPr>
          <p:cNvPr id="11" name="Text Placeholder 24"/>
          <p:cNvSpPr>
            <a:spLocks noGrp="1"/>
          </p:cNvSpPr>
          <p:nvPr>
            <p:ph type="body" sz="quarter" idx="11" hasCustomPrompt="1"/>
          </p:nvPr>
        </p:nvSpPr>
        <p:spPr>
          <a:xfrm>
            <a:off x="561845" y="1091205"/>
            <a:ext cx="6629400" cy="837214"/>
          </a:xfrm>
          <a:prstGeom prst="rect">
            <a:avLst/>
          </a:prstGeom>
        </p:spPr>
        <p:txBody>
          <a:bodyPr/>
          <a:lstStyle>
            <a:lvl1pPr>
              <a:defRPr sz="4400">
                <a:solidFill>
                  <a:srgbClr val="002E3A"/>
                </a:solidFill>
                <a:latin typeface="Century Gothic" charset="0"/>
                <a:ea typeface="Century Gothic" charset="0"/>
                <a:cs typeface="Century Gothic" charset="0"/>
              </a:defRPr>
            </a:lvl1pPr>
          </a:lstStyle>
          <a:p>
            <a:pPr lvl="0"/>
            <a:r>
              <a:rPr lang="en-US" dirty="0"/>
              <a:t>Subtitle goes here</a:t>
            </a:r>
          </a:p>
        </p:txBody>
      </p:sp>
    </p:spTree>
    <p:extLst>
      <p:ext uri="{BB962C8B-B14F-4D97-AF65-F5344CB8AC3E}">
        <p14:creationId xmlns:p14="http://schemas.microsoft.com/office/powerpoint/2010/main" val="82187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and Graphic">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58400" y="1352550"/>
            <a:ext cx="0" cy="5067300"/>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a:p>
        </p:txBody>
      </p:sp>
      <p:sp>
        <p:nvSpPr>
          <p:cNvPr id="3" name="Text Placeholder 2"/>
          <p:cNvSpPr>
            <a:spLocks noGrp="1"/>
          </p:cNvSpPr>
          <p:nvPr>
            <p:ph type="body" sz="quarter" idx="11" hasCustomPrompt="1"/>
          </p:nvPr>
        </p:nvSpPr>
        <p:spPr>
          <a:xfrm>
            <a:off x="533400" y="1143000"/>
            <a:ext cx="6593784" cy="868229"/>
          </a:xfrm>
          <a:prstGeom prst="rect">
            <a:avLst/>
          </a:prstGeom>
        </p:spPr>
        <p:txBody>
          <a:bodyPr/>
          <a:lstStyle>
            <a:lvl1pPr>
              <a:defRPr sz="4400" baseline="0">
                <a:solidFill>
                  <a:srgbClr val="002E3A"/>
                </a:solidFill>
                <a:latin typeface="Century Gothic" charset="0"/>
                <a:ea typeface="Century Gothic" charset="0"/>
                <a:cs typeface="Century Gothic" charset="0"/>
              </a:defRPr>
            </a:lvl1pPr>
          </a:lstStyle>
          <a:p>
            <a:pPr lvl="0"/>
            <a:r>
              <a:rPr lang="en-US" dirty="0"/>
              <a:t>Title for art goes here</a:t>
            </a:r>
          </a:p>
        </p:txBody>
      </p:sp>
      <p:sp>
        <p:nvSpPr>
          <p:cNvPr id="7" name="Picture Placeholder 6"/>
          <p:cNvSpPr>
            <a:spLocks noGrp="1"/>
          </p:cNvSpPr>
          <p:nvPr>
            <p:ph type="pic" sz="quarter" idx="13"/>
          </p:nvPr>
        </p:nvSpPr>
        <p:spPr>
          <a:xfrm>
            <a:off x="5181600" y="2362200"/>
            <a:ext cx="4191000" cy="3962400"/>
          </a:xfrm>
          <a:prstGeom prst="rect">
            <a:avLst/>
          </a:prstGeom>
        </p:spPr>
        <p:txBody>
          <a:bodyPr/>
          <a:lstStyle/>
          <a:p>
            <a:r>
              <a:rPr lang="en-US"/>
              <a:t>Drag picture to placeholder or click icon to add</a:t>
            </a:r>
          </a:p>
        </p:txBody>
      </p:sp>
      <p:sp>
        <p:nvSpPr>
          <p:cNvPr id="5" name="Text Placeholder 4"/>
          <p:cNvSpPr>
            <a:spLocks noGrp="1"/>
          </p:cNvSpPr>
          <p:nvPr>
            <p:ph type="body" sz="quarter" idx="14" hasCustomPrompt="1"/>
          </p:nvPr>
        </p:nvSpPr>
        <p:spPr>
          <a:xfrm>
            <a:off x="533400" y="2362200"/>
            <a:ext cx="4267200" cy="4648200"/>
          </a:xfrm>
          <a:prstGeom prst="rect">
            <a:avLst/>
          </a:prstGeom>
        </p:spPr>
        <p:txBody>
          <a:bodyPr/>
          <a:lstStyle>
            <a:lvl1pPr>
              <a:defRPr sz="2800">
                <a:latin typeface="Century Gothic" charset="0"/>
                <a:ea typeface="Century Gothic" charset="0"/>
                <a:cs typeface="Century Gothic" charset="0"/>
              </a:defRPr>
            </a:lvl1pPr>
            <a:lvl2pPr marL="800100" indent="-342900">
              <a:buFont typeface="Arial" panose="020B0604020202020204" pitchFamily="34" charset="0"/>
              <a:buChar char="•"/>
              <a:defRPr sz="2000">
                <a:latin typeface="Century Gothic" charset="0"/>
                <a:ea typeface="Century Gothic" charset="0"/>
                <a:cs typeface="Century Gothic" charset="0"/>
              </a:defRPr>
            </a:lvl2pPr>
            <a:lvl3pPr marL="1200150" indent="-285750">
              <a:buFont typeface="Arial" panose="020B0604020202020204" pitchFamily="34" charset="0"/>
              <a:buChar char="•"/>
              <a:defRPr>
                <a:latin typeface="Century Gothic" charset="0"/>
                <a:ea typeface="Century Gothic" charset="0"/>
                <a:cs typeface="Century Gothic" charset="0"/>
              </a:defRPr>
            </a:lvl3pPr>
            <a:lvl4pPr marL="1657350" indent="-285750">
              <a:buFont typeface="Arial" panose="020B0604020202020204" pitchFamily="34" charset="0"/>
              <a:buChar char="•"/>
              <a:defRPr>
                <a:latin typeface="Century Gothic" charset="0"/>
                <a:ea typeface="Century Gothic" charset="0"/>
                <a:cs typeface="Century Gothic" charset="0"/>
              </a:defRPr>
            </a:lvl4pPr>
            <a:lvl5pPr marL="2114550" indent="-285750">
              <a:buFont typeface="Arial" panose="020B0604020202020204" pitchFamily="34" charset="0"/>
              <a:buChar char="•"/>
              <a:defRPr>
                <a:latin typeface="Century Gothic" charset="0"/>
                <a:ea typeface="Century Gothic" charset="0"/>
                <a:cs typeface="Century Gothic" charset="0"/>
              </a:defRPr>
            </a:lvl5pPr>
          </a:lstStyle>
          <a:p>
            <a:pPr lvl="0"/>
            <a:r>
              <a:rPr lang="en-US" dirty="0"/>
              <a:t>Type text here</a:t>
            </a:r>
          </a:p>
          <a:p>
            <a:pPr lvl="1"/>
            <a:r>
              <a:rPr lang="en-US" dirty="0"/>
              <a:t>Type text here</a:t>
            </a:r>
          </a:p>
          <a:p>
            <a:pPr lvl="2"/>
            <a:r>
              <a:rPr lang="en-US" dirty="0"/>
              <a:t>Third level</a:t>
            </a:r>
          </a:p>
          <a:p>
            <a:pPr lvl="3"/>
            <a:r>
              <a:rPr lang="en-US" dirty="0"/>
              <a:t>Fourth level</a:t>
            </a:r>
          </a:p>
          <a:p>
            <a:pPr lvl="4"/>
            <a:r>
              <a:rPr lang="en-US" dirty="0"/>
              <a:t>Fifth level</a:t>
            </a:r>
          </a:p>
        </p:txBody>
      </p:sp>
      <p:sp>
        <p:nvSpPr>
          <p:cNvPr id="8" name="object 3"/>
          <p:cNvSpPr/>
          <p:nvPr userDrawn="1"/>
        </p:nvSpPr>
        <p:spPr>
          <a:xfrm>
            <a:off x="0" y="-1"/>
            <a:ext cx="10058400" cy="1189172"/>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002E3A"/>
          </a:solidFill>
        </p:spPr>
        <p:txBody>
          <a:bodyPr wrap="square" lIns="0" tIns="0" rIns="0" bIns="0" rtlCol="0"/>
          <a:lstStyle/>
          <a:p>
            <a:endParaRPr dirty="0">
              <a:latin typeface="Futura Lt BT" panose="020B0402020204020303" pitchFamily="34" charset="0"/>
            </a:endParaRPr>
          </a:p>
        </p:txBody>
      </p:sp>
    </p:spTree>
    <p:extLst>
      <p:ext uri="{BB962C8B-B14F-4D97-AF65-F5344CB8AC3E}">
        <p14:creationId xmlns:p14="http://schemas.microsoft.com/office/powerpoint/2010/main" val="202144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arge Graphic">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58400" y="1352550"/>
            <a:ext cx="0" cy="5067300"/>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a:p>
        </p:txBody>
      </p:sp>
      <p:sp>
        <p:nvSpPr>
          <p:cNvPr id="3" name="Text Placeholder 2"/>
          <p:cNvSpPr>
            <a:spLocks noGrp="1"/>
          </p:cNvSpPr>
          <p:nvPr>
            <p:ph type="body" sz="quarter" idx="11" hasCustomPrompt="1"/>
          </p:nvPr>
        </p:nvSpPr>
        <p:spPr>
          <a:xfrm>
            <a:off x="533400" y="1189171"/>
            <a:ext cx="6629400" cy="868229"/>
          </a:xfrm>
          <a:prstGeom prst="rect">
            <a:avLst/>
          </a:prstGeom>
        </p:spPr>
        <p:txBody>
          <a:bodyPr/>
          <a:lstStyle>
            <a:lvl1pPr>
              <a:defRPr sz="4400" baseline="0">
                <a:solidFill>
                  <a:srgbClr val="002E3A"/>
                </a:solidFill>
                <a:latin typeface="Century Gothic" charset="0"/>
                <a:ea typeface="Century Gothic" charset="0"/>
                <a:cs typeface="Century Gothic" charset="0"/>
              </a:defRPr>
            </a:lvl1pPr>
          </a:lstStyle>
          <a:p>
            <a:pPr lvl="0"/>
            <a:r>
              <a:rPr lang="en-US" dirty="0"/>
              <a:t>Title for chart goes here</a:t>
            </a:r>
          </a:p>
        </p:txBody>
      </p:sp>
      <p:sp>
        <p:nvSpPr>
          <p:cNvPr id="5" name="Picture Placeholder 4"/>
          <p:cNvSpPr>
            <a:spLocks noGrp="1"/>
          </p:cNvSpPr>
          <p:nvPr>
            <p:ph type="pic" sz="quarter" idx="12"/>
          </p:nvPr>
        </p:nvSpPr>
        <p:spPr>
          <a:xfrm>
            <a:off x="543732" y="2354394"/>
            <a:ext cx="8991600" cy="4800600"/>
          </a:xfrm>
          <a:prstGeom prst="rect">
            <a:avLst/>
          </a:prstGeom>
        </p:spPr>
        <p:txBody>
          <a:bodyPr/>
          <a:lstStyle/>
          <a:p>
            <a:r>
              <a:rPr lang="en-US"/>
              <a:t>Drag picture to placeholder or click icon to add</a:t>
            </a:r>
          </a:p>
        </p:txBody>
      </p:sp>
      <p:sp>
        <p:nvSpPr>
          <p:cNvPr id="6" name="object 3"/>
          <p:cNvSpPr/>
          <p:nvPr userDrawn="1"/>
        </p:nvSpPr>
        <p:spPr>
          <a:xfrm>
            <a:off x="0" y="-1"/>
            <a:ext cx="10058400" cy="1189172"/>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002E3A"/>
          </a:solidFill>
        </p:spPr>
        <p:txBody>
          <a:bodyPr wrap="square" lIns="0" tIns="0" rIns="0" bIns="0" rtlCol="0"/>
          <a:lstStyle/>
          <a:p>
            <a:endParaRPr dirty="0">
              <a:latin typeface="Futura Lt BT" panose="020B0402020204020303" pitchFamily="34" charset="0"/>
            </a:endParaRPr>
          </a:p>
        </p:txBody>
      </p:sp>
    </p:spTree>
    <p:extLst>
      <p:ext uri="{BB962C8B-B14F-4D97-AF65-F5344CB8AC3E}">
        <p14:creationId xmlns:p14="http://schemas.microsoft.com/office/powerpoint/2010/main" val="4069477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Final Slide">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1523" y="0"/>
            <a:ext cx="0" cy="1386840"/>
          </a:xfrm>
          <a:custGeom>
            <a:avLst/>
            <a:gdLst/>
            <a:ahLst/>
            <a:cxnLst/>
            <a:rect l="l" t="t" r="r" b="b"/>
            <a:pathLst>
              <a:path h="1386840">
                <a:moveTo>
                  <a:pt x="0" y="0"/>
                </a:moveTo>
                <a:lnTo>
                  <a:pt x="0" y="1386839"/>
                </a:lnTo>
              </a:path>
            </a:pathLst>
          </a:custGeom>
          <a:ln w="4318">
            <a:solidFill>
              <a:srgbClr val="1E185F"/>
            </a:solidFill>
          </a:ln>
        </p:spPr>
        <p:txBody>
          <a:bodyPr wrap="square" lIns="0" tIns="0" rIns="0" bIns="0" rtlCol="0"/>
          <a:lstStyle/>
          <a:p>
            <a:endParaRPr/>
          </a:p>
        </p:txBody>
      </p:sp>
      <p:sp>
        <p:nvSpPr>
          <p:cNvPr id="10" name="object 5"/>
          <p:cNvSpPr/>
          <p:nvPr userDrawn="1"/>
        </p:nvSpPr>
        <p:spPr>
          <a:xfrm>
            <a:off x="0" y="0"/>
            <a:ext cx="10058400" cy="6550286"/>
          </a:xfrm>
          <a:custGeom>
            <a:avLst/>
            <a:gdLst/>
            <a:ahLst/>
            <a:cxnLst/>
            <a:rect l="l" t="t" r="r" b="b"/>
            <a:pathLst>
              <a:path w="10058400" h="5274945">
                <a:moveTo>
                  <a:pt x="0" y="5274564"/>
                </a:moveTo>
                <a:lnTo>
                  <a:pt x="10058400" y="5274564"/>
                </a:lnTo>
                <a:lnTo>
                  <a:pt x="10058400" y="0"/>
                </a:lnTo>
                <a:lnTo>
                  <a:pt x="0" y="0"/>
                </a:lnTo>
                <a:lnTo>
                  <a:pt x="0" y="5274564"/>
                </a:lnTo>
                <a:close/>
              </a:path>
            </a:pathLst>
          </a:custGeom>
          <a:solidFill>
            <a:srgbClr val="E3B757"/>
          </a:solidFill>
        </p:spPr>
        <p:txBody>
          <a:bodyPr wrap="square" lIns="0" tIns="0" rIns="0" bIns="0" rtlCol="0"/>
          <a:lstStyle/>
          <a:p>
            <a:endParaRPr>
              <a:solidFill>
                <a:srgbClr val="A7BF39"/>
              </a:solidFill>
            </a:endParaRPr>
          </a:p>
        </p:txBody>
      </p:sp>
      <p:sp>
        <p:nvSpPr>
          <p:cNvPr id="5" name="Rectangle 4"/>
          <p:cNvSpPr/>
          <p:nvPr userDrawn="1"/>
        </p:nvSpPr>
        <p:spPr>
          <a:xfrm>
            <a:off x="685800" y="3124200"/>
            <a:ext cx="8077200" cy="2975173"/>
          </a:xfrm>
          <a:prstGeom prst="rect">
            <a:avLst/>
          </a:prstGeom>
        </p:spPr>
        <p:txBody>
          <a:bodyPr wrap="square">
            <a:spAutoFit/>
          </a:bodyPr>
          <a:lstStyle/>
          <a:p>
            <a:r>
              <a:rPr lang="en-US" sz="1800" kern="1200" dirty="0">
                <a:solidFill>
                  <a:schemeClr val="bg1"/>
                </a:solidFill>
                <a:effectLst/>
                <a:latin typeface="Century Gothic" charset="0"/>
                <a:ea typeface="Century Gothic" charset="0"/>
                <a:cs typeface="Century Gothic" charset="0"/>
              </a:rPr>
              <a:t>This presentation was produced with the support of the United States Agency for International Development (USAID) under the terms of MEASURE Evaluation cooperative agreement AID-OAA-L-14-00004. MEASURE Evaluation is implemented by the Carolina Population Center, University of North Carolina at Chapel Hill in partnership with ICF International; John Snow, Inc.; Management Sciences for Health; Palladium; and Tulane University. Views expressed are not necessarily those of USAID or the United States government. </a:t>
            </a:r>
          </a:p>
          <a:p>
            <a:pPr marL="12700" marR="819150">
              <a:lnSpc>
                <a:spcPts val="5200"/>
              </a:lnSpc>
            </a:pPr>
            <a:r>
              <a:rPr lang="en-US" sz="1800" b="1" dirty="0">
                <a:solidFill>
                  <a:srgbClr val="002E3A"/>
                </a:solidFill>
                <a:latin typeface="Century Gothic" charset="0"/>
                <a:ea typeface="Century Gothic" charset="0"/>
                <a:cs typeface="Century Gothic" charset="0"/>
              </a:rPr>
              <a:t>www.measureevaluation.org</a:t>
            </a:r>
          </a:p>
        </p:txBody>
      </p:sp>
      <p:sp>
        <p:nvSpPr>
          <p:cNvPr id="7" name="Rectangle 1"/>
          <p:cNvSpPr>
            <a:spLocks noChangeArrowheads="1"/>
          </p:cNvSpPr>
          <p:nvPr userDrawn="1"/>
        </p:nvSpPr>
        <p:spPr bwMode="auto">
          <a:xfrm>
            <a:off x="-762000" y="728269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15" name="object 3"/>
          <p:cNvSpPr/>
          <p:nvPr userDrawn="1"/>
        </p:nvSpPr>
        <p:spPr>
          <a:xfrm>
            <a:off x="0" y="-1"/>
            <a:ext cx="10058400" cy="1189172"/>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002E3A"/>
          </a:solidFill>
        </p:spPr>
        <p:txBody>
          <a:bodyPr wrap="square" lIns="0" tIns="0" rIns="0" bIns="0" rtlCol="0"/>
          <a:lstStyle/>
          <a:p>
            <a:endParaRPr dirty="0">
              <a:latin typeface="Futura Lt BT" panose="020B0402020204020303" pitchFamily="34" charset="0"/>
            </a:endParaRPr>
          </a:p>
        </p:txBody>
      </p:sp>
      <p:pic>
        <p:nvPicPr>
          <p:cNvPr id="9" name="Picture 8">
            <a:extLst>
              <a:ext uri="{FF2B5EF4-FFF2-40B4-BE49-F238E27FC236}">
                <a16:creationId xmlns:a16="http://schemas.microsoft.com/office/drawing/2014/main" id="{DC9E379E-27B2-4254-8EC5-8B2749F7AE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7200" y="6718410"/>
            <a:ext cx="792588" cy="765258"/>
          </a:xfrm>
          <a:prstGeom prst="rect">
            <a:avLst/>
          </a:prstGeom>
        </p:spPr>
      </p:pic>
      <p:pic>
        <p:nvPicPr>
          <p:cNvPr id="12" name="Picture 11">
            <a:extLst>
              <a:ext uri="{FF2B5EF4-FFF2-40B4-BE49-F238E27FC236}">
                <a16:creationId xmlns:a16="http://schemas.microsoft.com/office/drawing/2014/main" id="{60CC20A8-EDD6-497C-B761-2C7634877D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57800" y="6576125"/>
            <a:ext cx="1288528" cy="1101691"/>
          </a:xfrm>
          <a:prstGeom prst="rect">
            <a:avLst/>
          </a:prstGeom>
        </p:spPr>
      </p:pic>
      <p:pic>
        <p:nvPicPr>
          <p:cNvPr id="13" name="Picture 12">
            <a:extLst>
              <a:ext uri="{FF2B5EF4-FFF2-40B4-BE49-F238E27FC236}">
                <a16:creationId xmlns:a16="http://schemas.microsoft.com/office/drawing/2014/main" id="{DBEFB545-864E-4BB1-BA40-C00188FE49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16818" y="6704974"/>
            <a:ext cx="990600" cy="84399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14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solidFill>
          <a:schemeClr val="bg1"/>
        </a:solidFill>
        <a:effectLst/>
      </p:bgPr>
    </p:bg>
    <p:spTree>
      <p:nvGrpSpPr>
        <p:cNvPr id="1" name=""/>
        <p:cNvGrpSpPr/>
        <p:nvPr/>
      </p:nvGrpSpPr>
      <p:grpSpPr>
        <a:xfrm>
          <a:off x="0" y="0"/>
          <a:ext cx="0" cy="0"/>
          <a:chOff x="0" y="0"/>
          <a:chExt cx="0" cy="0"/>
        </a:xfrm>
      </p:grpSpPr>
      <p:sp>
        <p:nvSpPr>
          <p:cNvPr id="13" name="object 3"/>
          <p:cNvSpPr/>
          <p:nvPr userDrawn="1"/>
        </p:nvSpPr>
        <p:spPr>
          <a:xfrm>
            <a:off x="0" y="-1"/>
            <a:ext cx="10058400" cy="1190825"/>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002E3A"/>
          </a:solidFill>
        </p:spPr>
        <p:txBody>
          <a:bodyPr wrap="square" lIns="0" tIns="0" rIns="0" bIns="0" rtlCol="0"/>
          <a:lstStyle/>
          <a:p>
            <a:endParaRPr dirty="0">
              <a:latin typeface="Futura Lt BT" panose="020B0402020204020303" pitchFamily="34" charset="0"/>
            </a:endParaRPr>
          </a:p>
        </p:txBody>
      </p:sp>
      <p:sp>
        <p:nvSpPr>
          <p:cNvPr id="16" name="bk object 16"/>
          <p:cNvSpPr/>
          <p:nvPr/>
        </p:nvSpPr>
        <p:spPr>
          <a:xfrm>
            <a:off x="10058400" y="1352550"/>
            <a:ext cx="0" cy="5067300"/>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a:p>
        </p:txBody>
      </p:sp>
      <p:sp>
        <p:nvSpPr>
          <p:cNvPr id="12" name="Title 11"/>
          <p:cNvSpPr>
            <a:spLocks noGrp="1"/>
          </p:cNvSpPr>
          <p:nvPr>
            <p:ph type="title" hasCustomPrompt="1"/>
          </p:nvPr>
        </p:nvSpPr>
        <p:spPr>
          <a:xfrm>
            <a:off x="611769" y="366812"/>
            <a:ext cx="8674100" cy="1143000"/>
          </a:xfrm>
          <a:prstGeom prst="rect">
            <a:avLst/>
          </a:prstGeom>
        </p:spPr>
        <p:txBody>
          <a:bodyPr/>
          <a:lstStyle>
            <a:lvl1pPr>
              <a:defRPr sz="4800" b="1">
                <a:solidFill>
                  <a:srgbClr val="9DB4BE"/>
                </a:solidFill>
                <a:latin typeface="Futura LT Pro Book" panose="020B0502020204020303" pitchFamily="34" charset="0"/>
              </a:defRPr>
            </a:lvl1pPr>
          </a:lstStyle>
          <a:p>
            <a:r>
              <a:rPr lang="en-US" dirty="0"/>
              <a:t>Headline goes here</a:t>
            </a:r>
            <a:br>
              <a:rPr lang="en-US" dirty="0"/>
            </a:br>
            <a:endParaRPr lang="en-US" dirty="0"/>
          </a:p>
        </p:txBody>
      </p:sp>
      <p:sp>
        <p:nvSpPr>
          <p:cNvPr id="23" name="Text Placeholder 22"/>
          <p:cNvSpPr>
            <a:spLocks noGrp="1"/>
          </p:cNvSpPr>
          <p:nvPr>
            <p:ph type="body" sz="quarter" idx="10"/>
          </p:nvPr>
        </p:nvSpPr>
        <p:spPr>
          <a:xfrm>
            <a:off x="685800" y="2702611"/>
            <a:ext cx="8305800" cy="2590800"/>
          </a:xfrm>
          <a:prstGeom prst="rect">
            <a:avLst/>
          </a:prstGeom>
        </p:spPr>
        <p:txBody>
          <a:bodyPr/>
          <a:lstStyle>
            <a:lvl1pPr>
              <a:defRPr sz="2800">
                <a:solidFill>
                  <a:schemeClr val="tx1"/>
                </a:solidFill>
                <a:latin typeface="Futura LT Pro Book" panose="020B0502020204020303" pitchFamily="34" charset="0"/>
              </a:defRPr>
            </a:lvl1pPr>
            <a:lvl2pPr>
              <a:defRPr sz="2400">
                <a:solidFill>
                  <a:schemeClr val="tx1"/>
                </a:solidFill>
                <a:latin typeface="Futura LT Pro Book" panose="020B0502020204020303" pitchFamily="34" charset="0"/>
              </a:defRPr>
            </a:lvl2pPr>
            <a:lvl3pPr>
              <a:defRPr sz="2000">
                <a:solidFill>
                  <a:schemeClr val="tx1"/>
                </a:solidFill>
                <a:latin typeface="Futura LT Pro Book" panose="020B0502020204020303" pitchFamily="34" charset="0"/>
              </a:defRPr>
            </a:lvl3pPr>
            <a:lvl4pPr>
              <a:defRPr>
                <a:solidFill>
                  <a:schemeClr val="tx1"/>
                </a:solidFill>
                <a:latin typeface="Futura LT Pro Book" panose="020B0502020204020303" pitchFamily="34" charset="0"/>
              </a:defRPr>
            </a:lvl4pPr>
            <a:lvl5pPr>
              <a:defRPr>
                <a:solidFill>
                  <a:schemeClr val="tx1"/>
                </a:solidFill>
                <a:latin typeface="Futura LT Pro Book" panose="020B0502020204020303"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5" name="Text Placeholder 24"/>
          <p:cNvSpPr>
            <a:spLocks noGrp="1"/>
          </p:cNvSpPr>
          <p:nvPr>
            <p:ph type="body" sz="quarter" idx="11" hasCustomPrompt="1"/>
          </p:nvPr>
        </p:nvSpPr>
        <p:spPr>
          <a:xfrm>
            <a:off x="561845" y="1024237"/>
            <a:ext cx="6629400" cy="1066800"/>
          </a:xfrm>
          <a:prstGeom prst="rect">
            <a:avLst/>
          </a:prstGeom>
        </p:spPr>
        <p:txBody>
          <a:bodyPr/>
          <a:lstStyle>
            <a:lvl1pPr>
              <a:defRPr sz="4400">
                <a:solidFill>
                  <a:srgbClr val="1E1860"/>
                </a:solidFill>
                <a:latin typeface="Futura LT Pro Book" panose="020B0502020204020303" pitchFamily="34" charset="0"/>
              </a:defRPr>
            </a:lvl1pPr>
          </a:lstStyle>
          <a:p>
            <a:pPr lvl="0"/>
            <a:r>
              <a:rPr lang="en-US" dirty="0"/>
              <a:t>Subtitle goes here</a:t>
            </a:r>
          </a:p>
        </p:txBody>
      </p:sp>
      <p:sp>
        <p:nvSpPr>
          <p:cNvPr id="2" name="Slide Number Placeholder 1">
            <a:extLst>
              <a:ext uri="{FF2B5EF4-FFF2-40B4-BE49-F238E27FC236}">
                <a16:creationId xmlns:a16="http://schemas.microsoft.com/office/drawing/2014/main" id="{D4BDFA0C-E80A-4094-A18A-4AC6DC5C1144}"/>
              </a:ext>
            </a:extLst>
          </p:cNvPr>
          <p:cNvSpPr>
            <a:spLocks noGrp="1"/>
          </p:cNvSpPr>
          <p:nvPr>
            <p:ph type="sldNum" sz="quarter" idx="12"/>
          </p:nvPr>
        </p:nvSpPr>
        <p:spPr/>
        <p:txBody>
          <a:bodyPr/>
          <a:lstStyle/>
          <a:p>
            <a:fld id="{1E3A08D3-AC1A-4FDC-8C0A-674E3B3BDE33}" type="slidenum">
              <a:rPr lang="en-US" smtClean="0"/>
              <a:t>‹#›</a:t>
            </a:fld>
            <a:endParaRPr lang="en-US"/>
          </a:p>
        </p:txBody>
      </p:sp>
    </p:spTree>
    <p:extLst>
      <p:ext uri="{BB962C8B-B14F-4D97-AF65-F5344CB8AC3E}">
        <p14:creationId xmlns:p14="http://schemas.microsoft.com/office/powerpoint/2010/main" val="100578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ject 3"/>
          <p:cNvSpPr/>
          <p:nvPr userDrawn="1"/>
        </p:nvSpPr>
        <p:spPr>
          <a:xfrm>
            <a:off x="0" y="-1"/>
            <a:ext cx="10058400" cy="1219201"/>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002E3A"/>
          </a:solidFill>
        </p:spPr>
        <p:txBody>
          <a:bodyPr wrap="square" lIns="0" tIns="0" rIns="0" bIns="0" rtlCol="0"/>
          <a:lstStyle/>
          <a:p>
            <a:endParaRPr dirty="0">
              <a:latin typeface="Futura Lt BT" panose="020B0402020204020303"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65" r:id="rId7"/>
    <p:sldLayoutId id="2147483683" r:id="rId8"/>
    <p:sldLayoutId id="2147483684" r:id="rId9"/>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D10C5AA0-9AEE-4AF8-9252-DAFBEA6FBDB8}"/>
              </a:ext>
            </a:extLst>
          </p:cNvPr>
          <p:cNvSpPr txBox="1"/>
          <p:nvPr/>
        </p:nvSpPr>
        <p:spPr>
          <a:xfrm>
            <a:off x="5114693" y="3810000"/>
            <a:ext cx="4715107" cy="2600712"/>
          </a:xfrm>
          <a:prstGeom prst="rect">
            <a:avLst/>
          </a:prstGeom>
        </p:spPr>
        <p:txBody>
          <a:bodyPr vert="horz" wrap="square" lIns="0" tIns="0" rIns="0" bIns="0" rtlCol="0">
            <a:spAutoFit/>
          </a:bodyPr>
          <a:lstStyle/>
          <a:p>
            <a:pPr marL="12700">
              <a:spcAft>
                <a:spcPts val="600"/>
              </a:spcAft>
            </a:pPr>
            <a:r>
              <a:rPr lang="en-US" sz="2800" b="1" dirty="0">
                <a:solidFill>
                  <a:srgbClr val="002E3A"/>
                </a:solidFill>
                <a:latin typeface="Century Gothic" charset="0"/>
                <a:ea typeface="Century Gothic" charset="0"/>
                <a:cs typeface="Century Gothic" charset="0"/>
              </a:rPr>
              <a:t>Rollout of Health Facility Registry/Master Facility List </a:t>
            </a:r>
            <a:br>
              <a:rPr lang="en-US" sz="2800" b="1" dirty="0">
                <a:solidFill>
                  <a:srgbClr val="002E3A"/>
                </a:solidFill>
                <a:latin typeface="Century Gothic" charset="0"/>
                <a:ea typeface="Century Gothic" charset="0"/>
                <a:cs typeface="Century Gothic" charset="0"/>
              </a:rPr>
            </a:br>
            <a:r>
              <a:rPr lang="en-US" sz="2800" b="1" dirty="0">
                <a:solidFill>
                  <a:srgbClr val="002E3A"/>
                </a:solidFill>
                <a:latin typeface="Century Gothic" charset="0"/>
                <a:ea typeface="Century Gothic" charset="0"/>
                <a:cs typeface="Century Gothic" charset="0"/>
              </a:rPr>
              <a:t>for States and Local Government Areas </a:t>
            </a:r>
            <a:br>
              <a:rPr lang="en-US" sz="2800" b="1" dirty="0">
                <a:solidFill>
                  <a:srgbClr val="002E3A"/>
                </a:solidFill>
                <a:latin typeface="Century Gothic" charset="0"/>
                <a:ea typeface="Century Gothic" charset="0"/>
                <a:cs typeface="Century Gothic" charset="0"/>
              </a:rPr>
            </a:br>
            <a:r>
              <a:rPr lang="en-US" sz="2800" b="1" dirty="0">
                <a:solidFill>
                  <a:srgbClr val="002E3A"/>
                </a:solidFill>
                <a:latin typeface="Century Gothic" charset="0"/>
                <a:ea typeface="Century Gothic" charset="0"/>
                <a:cs typeface="Century Gothic" charset="0"/>
              </a:rPr>
              <a:t>in Nigeria</a:t>
            </a:r>
          </a:p>
          <a:p>
            <a:pPr marL="12700"/>
            <a:r>
              <a:rPr lang="en-US" sz="2400">
                <a:solidFill>
                  <a:schemeClr val="bg1"/>
                </a:solidFill>
                <a:latin typeface="Century Gothic" charset="0"/>
                <a:ea typeface="Century Gothic" charset="0"/>
                <a:cs typeface="Century Gothic" charset="0"/>
              </a:rPr>
              <a:t>March </a:t>
            </a:r>
            <a:r>
              <a:rPr lang="en-US" sz="2400" dirty="0">
                <a:solidFill>
                  <a:schemeClr val="bg1"/>
                </a:solidFill>
                <a:latin typeface="Century Gothic" charset="0"/>
                <a:ea typeface="Century Gothic" charset="0"/>
                <a:cs typeface="Century Gothic" charset="0"/>
              </a:rPr>
              <a:t>2019</a:t>
            </a:r>
            <a:endParaRPr lang="en-US" sz="1600" dirty="0">
              <a:solidFill>
                <a:schemeClr val="bg1"/>
              </a:solidFill>
              <a:latin typeface="Century Gothic" charset="0"/>
              <a:ea typeface="Century Gothic" charset="0"/>
              <a:cs typeface="Century Gothic" charset="0"/>
            </a:endParaRPr>
          </a:p>
        </p:txBody>
      </p:sp>
      <p:sp>
        <p:nvSpPr>
          <p:cNvPr id="11" name="object 8">
            <a:extLst>
              <a:ext uri="{FF2B5EF4-FFF2-40B4-BE49-F238E27FC236}">
                <a16:creationId xmlns:a16="http://schemas.microsoft.com/office/drawing/2014/main" id="{38120EC6-C36D-47AC-8BF9-AC1646EEA7AB}"/>
              </a:ext>
            </a:extLst>
          </p:cNvPr>
          <p:cNvSpPr txBox="1"/>
          <p:nvPr/>
        </p:nvSpPr>
        <p:spPr>
          <a:xfrm>
            <a:off x="609600" y="513308"/>
            <a:ext cx="9448800" cy="2077492"/>
          </a:xfrm>
          <a:prstGeom prst="rect">
            <a:avLst/>
          </a:prstGeom>
        </p:spPr>
        <p:txBody>
          <a:bodyPr vert="horz" wrap="square" lIns="0" tIns="0" rIns="0" bIns="0" rtlCol="0">
            <a:spAutoFit/>
          </a:bodyPr>
          <a:lstStyle/>
          <a:p>
            <a:pPr marL="12700">
              <a:lnSpc>
                <a:spcPts val="5400"/>
              </a:lnSpc>
            </a:pPr>
            <a:endParaRPr lang="en-US" sz="5000" b="1" spc="-200" dirty="0">
              <a:solidFill>
                <a:srgbClr val="002E3A"/>
              </a:solidFill>
              <a:latin typeface="Century Gothic" charset="0"/>
              <a:ea typeface="Century Gothic" charset="0"/>
              <a:cs typeface="Century Gothic" charset="0"/>
            </a:endParaRPr>
          </a:p>
          <a:p>
            <a:pPr marL="12700">
              <a:lnSpc>
                <a:spcPts val="5400"/>
              </a:lnSpc>
            </a:pPr>
            <a:r>
              <a:rPr lang="en-US" sz="4800" b="1" dirty="0">
                <a:solidFill>
                  <a:srgbClr val="002E3A"/>
                </a:solidFill>
                <a:latin typeface="Century Gothic" charset="0"/>
                <a:ea typeface="Century Gothic" charset="0"/>
                <a:cs typeface="Century Gothic" charset="0"/>
              </a:rPr>
              <a:t>Next Steps to Improve </a:t>
            </a:r>
          </a:p>
          <a:p>
            <a:pPr marL="12700">
              <a:lnSpc>
                <a:spcPts val="5400"/>
              </a:lnSpc>
            </a:pPr>
            <a:r>
              <a:rPr lang="en-US" sz="4800" b="1" dirty="0">
                <a:solidFill>
                  <a:schemeClr val="bg1"/>
                </a:solidFill>
                <a:latin typeface="Century Gothic" charset="0"/>
                <a:ea typeface="Century Gothic" charset="0"/>
                <a:cs typeface="Century Gothic" charset="0"/>
              </a:rPr>
              <a:t>Master Facility List Data Quality</a:t>
            </a:r>
            <a:endParaRPr sz="5400" dirty="0">
              <a:solidFill>
                <a:schemeClr val="bg1"/>
              </a:solidFill>
              <a:latin typeface="Futura Lt BT" panose="020B0402020204020303" pitchFamily="34" charset="0"/>
              <a:cs typeface="Gill Sans MT"/>
            </a:endParaRPr>
          </a:p>
        </p:txBody>
      </p:sp>
      <p:sp>
        <p:nvSpPr>
          <p:cNvPr id="13" name="object 8">
            <a:extLst>
              <a:ext uri="{FF2B5EF4-FFF2-40B4-BE49-F238E27FC236}">
                <a16:creationId xmlns:a16="http://schemas.microsoft.com/office/drawing/2014/main" id="{698F0CDB-F249-4169-9F3B-714F0FFC3F72}"/>
              </a:ext>
            </a:extLst>
          </p:cNvPr>
          <p:cNvSpPr txBox="1"/>
          <p:nvPr/>
        </p:nvSpPr>
        <p:spPr>
          <a:xfrm>
            <a:off x="609600" y="379900"/>
            <a:ext cx="8839200" cy="833562"/>
          </a:xfrm>
          <a:prstGeom prst="rect">
            <a:avLst/>
          </a:prstGeom>
        </p:spPr>
        <p:txBody>
          <a:bodyPr vert="horz" wrap="square" lIns="0" tIns="0" rIns="0" bIns="0" rtlCol="0">
            <a:spAutoFit/>
          </a:bodyPr>
          <a:lstStyle/>
          <a:p>
            <a:pPr marL="12700">
              <a:lnSpc>
                <a:spcPts val="6495"/>
              </a:lnSpc>
            </a:pPr>
            <a:r>
              <a:rPr lang="en-US" sz="5700" b="1" spc="-265" dirty="0">
                <a:solidFill>
                  <a:srgbClr val="9DB4BE"/>
                </a:solidFill>
                <a:latin typeface="Century Gothic" charset="0"/>
                <a:ea typeface="Century Gothic" charset="0"/>
                <a:cs typeface="Century Gothic" charset="0"/>
              </a:rPr>
              <a:t>Module 1.5</a:t>
            </a:r>
            <a:endParaRPr lang="en-US" sz="5700" dirty="0">
              <a:solidFill>
                <a:srgbClr val="1E185F"/>
              </a:solidFill>
              <a:latin typeface="Futura Lt BT" panose="020B0402020204020303" pitchFamily="34" charset="0"/>
              <a:cs typeface="Gill Sans MT"/>
            </a:endParaRPr>
          </a:p>
        </p:txBody>
      </p:sp>
      <p:pic>
        <p:nvPicPr>
          <p:cNvPr id="7" name="Picture 6">
            <a:extLst>
              <a:ext uri="{FF2B5EF4-FFF2-40B4-BE49-F238E27FC236}">
                <a16:creationId xmlns:a16="http://schemas.microsoft.com/office/drawing/2014/main" id="{CD8C9C3F-A73A-48DF-8C99-9B6344B556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95600"/>
            <a:ext cx="5217829" cy="3652480"/>
          </a:xfrm>
          <a:prstGeom prst="rect">
            <a:avLst/>
          </a:prstGeom>
        </p:spPr>
      </p:pic>
    </p:spTree>
    <p:extLst>
      <p:ext uri="{BB962C8B-B14F-4D97-AF65-F5344CB8AC3E}">
        <p14:creationId xmlns:p14="http://schemas.microsoft.com/office/powerpoint/2010/main" val="3966228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8DC10-1B40-4235-A10F-61B1C5106A5F}"/>
              </a:ext>
            </a:extLst>
          </p:cNvPr>
          <p:cNvSpPr>
            <a:spLocks noGrp="1"/>
          </p:cNvSpPr>
          <p:nvPr>
            <p:ph type="title"/>
          </p:nvPr>
        </p:nvSpPr>
        <p:spPr/>
        <p:txBody>
          <a:bodyPr/>
          <a:lstStyle/>
          <a:p>
            <a:r>
              <a:rPr lang="en-US" dirty="0"/>
              <a:t>Duplicate facilities (4)</a:t>
            </a:r>
          </a:p>
        </p:txBody>
      </p:sp>
      <p:sp>
        <p:nvSpPr>
          <p:cNvPr id="3" name="Text Placeholder 2">
            <a:extLst>
              <a:ext uri="{FF2B5EF4-FFF2-40B4-BE49-F238E27FC236}">
                <a16:creationId xmlns:a16="http://schemas.microsoft.com/office/drawing/2014/main" id="{B36D6011-BCB3-4368-A8CF-FFA235CAAB12}"/>
              </a:ext>
            </a:extLst>
          </p:cNvPr>
          <p:cNvSpPr>
            <a:spLocks noGrp="1"/>
          </p:cNvSpPr>
          <p:nvPr>
            <p:ph type="body" sz="quarter" idx="10"/>
          </p:nvPr>
        </p:nvSpPr>
        <p:spPr>
          <a:xfrm>
            <a:off x="649692" y="2726724"/>
            <a:ext cx="4391155" cy="4307790"/>
          </a:xfrm>
        </p:spPr>
        <p:txBody>
          <a:bodyPr/>
          <a:lstStyle/>
          <a:p>
            <a:pPr>
              <a:spcBef>
                <a:spcPts val="1800"/>
              </a:spcBef>
            </a:pPr>
            <a:r>
              <a:rPr lang="en-US" dirty="0"/>
              <a:t>Sometimes facilities have the same name.</a:t>
            </a:r>
          </a:p>
          <a:p>
            <a:pPr marL="457200" indent="-346075">
              <a:spcBef>
                <a:spcPts val="1800"/>
              </a:spcBef>
              <a:buFont typeface="Wingdings" panose="05000000000000000000" pitchFamily="2" charset="2"/>
              <a:buChar char="§"/>
            </a:pPr>
            <a:r>
              <a:rPr lang="en-US" dirty="0"/>
              <a:t>This situation may be accurate</a:t>
            </a:r>
          </a:p>
          <a:p>
            <a:pPr marL="457200" indent="-346075">
              <a:spcBef>
                <a:spcPts val="1800"/>
              </a:spcBef>
              <a:buFont typeface="Wingdings" panose="05000000000000000000" pitchFamily="2" charset="2"/>
              <a:buChar char="§"/>
            </a:pPr>
            <a:r>
              <a:rPr lang="en-US" dirty="0"/>
              <a:t>But it merits investigation</a:t>
            </a:r>
          </a:p>
        </p:txBody>
      </p:sp>
      <p:sp>
        <p:nvSpPr>
          <p:cNvPr id="4" name="Text Placeholder 3">
            <a:extLst>
              <a:ext uri="{FF2B5EF4-FFF2-40B4-BE49-F238E27FC236}">
                <a16:creationId xmlns:a16="http://schemas.microsoft.com/office/drawing/2014/main" id="{ADC8CEE9-F542-4FD2-B390-89CDBEE2A4F4}"/>
              </a:ext>
            </a:extLst>
          </p:cNvPr>
          <p:cNvSpPr>
            <a:spLocks noGrp="1"/>
          </p:cNvSpPr>
          <p:nvPr>
            <p:ph type="body" sz="quarter" idx="11"/>
          </p:nvPr>
        </p:nvSpPr>
        <p:spPr>
          <a:xfrm>
            <a:off x="561844" y="1091205"/>
            <a:ext cx="9420355" cy="837214"/>
          </a:xfrm>
        </p:spPr>
        <p:txBody>
          <a:bodyPr/>
          <a:lstStyle/>
          <a:p>
            <a:r>
              <a:rPr lang="en-US" spc="-100" dirty="0"/>
              <a:t>Two facilities with the same name</a:t>
            </a:r>
          </a:p>
        </p:txBody>
      </p:sp>
      <p:pic>
        <p:nvPicPr>
          <p:cNvPr id="5" name="Graphic 4" descr="Schoolhouse">
            <a:extLst>
              <a:ext uri="{FF2B5EF4-FFF2-40B4-BE49-F238E27FC236}">
                <a16:creationId xmlns:a16="http://schemas.microsoft.com/office/drawing/2014/main" id="{007C44A4-EE12-4683-8F5C-8633BE21F69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48400" y="2743200"/>
            <a:ext cx="1295400" cy="1295400"/>
          </a:xfrm>
          <a:prstGeom prst="rect">
            <a:avLst/>
          </a:prstGeom>
        </p:spPr>
      </p:pic>
      <p:sp>
        <p:nvSpPr>
          <p:cNvPr id="9" name="Rectangle 8">
            <a:extLst>
              <a:ext uri="{FF2B5EF4-FFF2-40B4-BE49-F238E27FC236}">
                <a16:creationId xmlns:a16="http://schemas.microsoft.com/office/drawing/2014/main" id="{3C87326E-7A1C-4979-9B2D-D9FC7D72CCF7}"/>
              </a:ext>
            </a:extLst>
          </p:cNvPr>
          <p:cNvSpPr/>
          <p:nvPr/>
        </p:nvSpPr>
        <p:spPr>
          <a:xfrm>
            <a:off x="5715000" y="3733800"/>
            <a:ext cx="2045753" cy="495457"/>
          </a:xfrm>
          <a:prstGeom prst="rect">
            <a:avLst/>
          </a:prstGeom>
        </p:spPr>
        <p:txBody>
          <a:bodyPr wrap="none">
            <a:spAutoFit/>
          </a:bodyPr>
          <a:lstStyle/>
          <a:p>
            <a:pPr marL="469900" lvl="1">
              <a:lnSpc>
                <a:spcPct val="150000"/>
              </a:lnSpc>
            </a:pPr>
            <a:r>
              <a:rPr lang="en-US" sz="2000" spc="-100" dirty="0">
                <a:solidFill>
                  <a:srgbClr val="9DB4BE"/>
                </a:solidFill>
                <a:latin typeface="Century Gothic" panose="020B0502020202020204" pitchFamily="34" charset="0"/>
                <a:cs typeface="Gill Sans MT"/>
              </a:rPr>
              <a:t>Mercy Clinic</a:t>
            </a:r>
          </a:p>
        </p:txBody>
      </p:sp>
      <p:pic>
        <p:nvPicPr>
          <p:cNvPr id="13" name="Graphic 12" descr="Deciduous tree">
            <a:extLst>
              <a:ext uri="{FF2B5EF4-FFF2-40B4-BE49-F238E27FC236}">
                <a16:creationId xmlns:a16="http://schemas.microsoft.com/office/drawing/2014/main" id="{8E5076EB-B415-4621-81DD-BCB1CE335E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43600" y="4191000"/>
            <a:ext cx="1143000" cy="1143000"/>
          </a:xfrm>
          <a:prstGeom prst="rect">
            <a:avLst/>
          </a:prstGeom>
        </p:spPr>
      </p:pic>
      <p:pic>
        <p:nvPicPr>
          <p:cNvPr id="14" name="Graphic 13" descr="Deciduous tree">
            <a:extLst>
              <a:ext uri="{FF2B5EF4-FFF2-40B4-BE49-F238E27FC236}">
                <a16:creationId xmlns:a16="http://schemas.microsoft.com/office/drawing/2014/main" id="{AB1BDDA3-B6D2-4B65-B8C8-C25C1736E3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53200" y="4419600"/>
            <a:ext cx="1143000" cy="1143000"/>
          </a:xfrm>
          <a:prstGeom prst="rect">
            <a:avLst/>
          </a:prstGeom>
        </p:spPr>
      </p:pic>
      <p:pic>
        <p:nvPicPr>
          <p:cNvPr id="15" name="Graphic 14" descr="Deciduous tree">
            <a:extLst>
              <a:ext uri="{FF2B5EF4-FFF2-40B4-BE49-F238E27FC236}">
                <a16:creationId xmlns:a16="http://schemas.microsoft.com/office/drawing/2014/main" id="{F72F5377-BE80-4F27-842E-835FAAD3BE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86400" y="4800600"/>
            <a:ext cx="1143000" cy="1143000"/>
          </a:xfrm>
          <a:prstGeom prst="rect">
            <a:avLst/>
          </a:prstGeom>
        </p:spPr>
      </p:pic>
      <p:pic>
        <p:nvPicPr>
          <p:cNvPr id="16" name="Graphic 15" descr="Deciduous tree">
            <a:extLst>
              <a:ext uri="{FF2B5EF4-FFF2-40B4-BE49-F238E27FC236}">
                <a16:creationId xmlns:a16="http://schemas.microsoft.com/office/drawing/2014/main" id="{AD3A57C9-FBB8-4340-9AE2-0EF3751A0F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5400" y="3962400"/>
            <a:ext cx="1143000" cy="1143000"/>
          </a:xfrm>
          <a:prstGeom prst="rect">
            <a:avLst/>
          </a:prstGeom>
        </p:spPr>
      </p:pic>
      <p:pic>
        <p:nvPicPr>
          <p:cNvPr id="17" name="Graphic 16" descr="Deciduous tree">
            <a:extLst>
              <a:ext uri="{FF2B5EF4-FFF2-40B4-BE49-F238E27FC236}">
                <a16:creationId xmlns:a16="http://schemas.microsoft.com/office/drawing/2014/main" id="{201678F9-3912-4634-8FC6-37E059F945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0600" y="3962400"/>
            <a:ext cx="1143000" cy="1143000"/>
          </a:xfrm>
          <a:prstGeom prst="rect">
            <a:avLst/>
          </a:prstGeom>
        </p:spPr>
      </p:pic>
      <p:pic>
        <p:nvPicPr>
          <p:cNvPr id="18" name="Graphic 17" descr="Deciduous tree">
            <a:extLst>
              <a:ext uri="{FF2B5EF4-FFF2-40B4-BE49-F238E27FC236}">
                <a16:creationId xmlns:a16="http://schemas.microsoft.com/office/drawing/2014/main" id="{48AB24E4-045D-4BC8-901D-B6B86B3CFB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8600" y="4495800"/>
            <a:ext cx="1143000" cy="1143000"/>
          </a:xfrm>
          <a:prstGeom prst="rect">
            <a:avLst/>
          </a:prstGeom>
        </p:spPr>
      </p:pic>
      <p:pic>
        <p:nvPicPr>
          <p:cNvPr id="19" name="Graphic 18" descr="Deciduous tree">
            <a:extLst>
              <a:ext uri="{FF2B5EF4-FFF2-40B4-BE49-F238E27FC236}">
                <a16:creationId xmlns:a16="http://schemas.microsoft.com/office/drawing/2014/main" id="{7B04C09C-ED8A-4744-AFA8-6D83DA1C67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15400" y="4800600"/>
            <a:ext cx="1143000" cy="1143000"/>
          </a:xfrm>
          <a:prstGeom prst="rect">
            <a:avLst/>
          </a:prstGeom>
        </p:spPr>
      </p:pic>
      <p:grpSp>
        <p:nvGrpSpPr>
          <p:cNvPr id="22" name="Group 21">
            <a:extLst>
              <a:ext uri="{FF2B5EF4-FFF2-40B4-BE49-F238E27FC236}">
                <a16:creationId xmlns:a16="http://schemas.microsoft.com/office/drawing/2014/main" id="{DB582216-CD26-4C56-AC44-CB5555474776}"/>
              </a:ext>
            </a:extLst>
          </p:cNvPr>
          <p:cNvGrpSpPr/>
          <p:nvPr/>
        </p:nvGrpSpPr>
        <p:grpSpPr>
          <a:xfrm>
            <a:off x="6629400" y="5486400"/>
            <a:ext cx="2045753" cy="1181257"/>
            <a:chOff x="6248400" y="6172200"/>
            <a:chExt cx="2045753" cy="1181257"/>
          </a:xfrm>
        </p:grpSpPr>
        <p:sp>
          <p:nvSpPr>
            <p:cNvPr id="8" name="Rectangle 7">
              <a:extLst>
                <a:ext uri="{FF2B5EF4-FFF2-40B4-BE49-F238E27FC236}">
                  <a16:creationId xmlns:a16="http://schemas.microsoft.com/office/drawing/2014/main" id="{3925986A-5B03-4FF4-B3D2-97CBB01E7D11}"/>
                </a:ext>
              </a:extLst>
            </p:cNvPr>
            <p:cNvSpPr/>
            <p:nvPr/>
          </p:nvSpPr>
          <p:spPr>
            <a:xfrm>
              <a:off x="6248400" y="6858000"/>
              <a:ext cx="2045753" cy="495457"/>
            </a:xfrm>
            <a:prstGeom prst="rect">
              <a:avLst/>
            </a:prstGeom>
          </p:spPr>
          <p:txBody>
            <a:bodyPr wrap="none">
              <a:spAutoFit/>
            </a:bodyPr>
            <a:lstStyle/>
            <a:p>
              <a:pPr marL="469900" lvl="1">
                <a:lnSpc>
                  <a:spcPct val="150000"/>
                </a:lnSpc>
              </a:pPr>
              <a:r>
                <a:rPr lang="en-US" sz="2000" spc="-100" dirty="0">
                  <a:solidFill>
                    <a:srgbClr val="C7971C"/>
                  </a:solidFill>
                  <a:latin typeface="Century Gothic" panose="020B0502020202020204" pitchFamily="34" charset="0"/>
                  <a:cs typeface="Gill Sans MT"/>
                </a:rPr>
                <a:t>Mercy Clinic</a:t>
              </a:r>
            </a:p>
          </p:txBody>
        </p:sp>
        <p:pic>
          <p:nvPicPr>
            <p:cNvPr id="21" name="Graphic 20" descr="Store">
              <a:extLst>
                <a:ext uri="{FF2B5EF4-FFF2-40B4-BE49-F238E27FC236}">
                  <a16:creationId xmlns:a16="http://schemas.microsoft.com/office/drawing/2014/main" id="{273D6482-F414-4BDB-83F5-6D65610D48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10400" y="6172200"/>
              <a:ext cx="914400" cy="914400"/>
            </a:xfrm>
            <a:prstGeom prst="rect">
              <a:avLst/>
            </a:prstGeom>
          </p:spPr>
        </p:pic>
      </p:grpSp>
    </p:spTree>
    <p:extLst>
      <p:ext uri="{BB962C8B-B14F-4D97-AF65-F5344CB8AC3E}">
        <p14:creationId xmlns:p14="http://schemas.microsoft.com/office/powerpoint/2010/main" val="572909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84C5-D2B2-445E-BABE-A6DC1C084209}"/>
              </a:ext>
            </a:extLst>
          </p:cNvPr>
          <p:cNvSpPr>
            <a:spLocks noGrp="1"/>
          </p:cNvSpPr>
          <p:nvPr>
            <p:ph type="title"/>
          </p:nvPr>
        </p:nvSpPr>
        <p:spPr>
          <a:xfrm>
            <a:off x="561844" y="366812"/>
            <a:ext cx="11934956" cy="1143000"/>
          </a:xfrm>
        </p:spPr>
        <p:txBody>
          <a:bodyPr/>
          <a:lstStyle/>
          <a:p>
            <a:r>
              <a:rPr lang="en-US" spc="-100" dirty="0"/>
              <a:t>Facility slightly outside LGA (5)</a:t>
            </a:r>
            <a:br>
              <a:rPr lang="en-US" spc="-100" dirty="0"/>
            </a:br>
            <a:endParaRPr lang="en-US" spc="-100" dirty="0"/>
          </a:p>
        </p:txBody>
      </p:sp>
      <p:sp>
        <p:nvSpPr>
          <p:cNvPr id="3" name="Text Placeholder 2">
            <a:extLst>
              <a:ext uri="{FF2B5EF4-FFF2-40B4-BE49-F238E27FC236}">
                <a16:creationId xmlns:a16="http://schemas.microsoft.com/office/drawing/2014/main" id="{3DDD39B0-3D66-4A9F-940F-56870CEE7D22}"/>
              </a:ext>
            </a:extLst>
          </p:cNvPr>
          <p:cNvSpPr>
            <a:spLocks noGrp="1"/>
          </p:cNvSpPr>
          <p:nvPr>
            <p:ph type="body" sz="quarter" idx="10"/>
          </p:nvPr>
        </p:nvSpPr>
        <p:spPr>
          <a:xfrm>
            <a:off x="561845" y="2362200"/>
            <a:ext cx="3933955" cy="5029200"/>
          </a:xfrm>
        </p:spPr>
        <p:txBody>
          <a:bodyPr/>
          <a:lstStyle/>
          <a:p>
            <a:pPr marL="457200" indent="-457200">
              <a:lnSpc>
                <a:spcPts val="3200"/>
              </a:lnSpc>
              <a:spcBef>
                <a:spcPts val="1200"/>
              </a:spcBef>
              <a:buFont typeface="Wingdings" panose="05000000000000000000" pitchFamily="2" charset="2"/>
              <a:buChar char="§"/>
            </a:pPr>
            <a:r>
              <a:rPr lang="en-US" sz="2400" dirty="0"/>
              <a:t>Mercy Clinic’s coordinates show that it is located in the Aba South LGA</a:t>
            </a:r>
          </a:p>
          <a:p>
            <a:pPr marL="457200" indent="-457200">
              <a:lnSpc>
                <a:spcPts val="3200"/>
              </a:lnSpc>
              <a:spcBef>
                <a:spcPts val="1200"/>
              </a:spcBef>
              <a:buFont typeface="Wingdings" panose="05000000000000000000" pitchFamily="2" charset="2"/>
              <a:buChar char="§"/>
            </a:pPr>
            <a:r>
              <a:rPr lang="en-US" sz="2400" dirty="0"/>
              <a:t>1.8 km from the border with the </a:t>
            </a:r>
            <a:br>
              <a:rPr lang="en-US" sz="2400" dirty="0"/>
            </a:br>
            <a:r>
              <a:rPr lang="en-US" sz="2400" dirty="0"/>
              <a:t>North District</a:t>
            </a:r>
          </a:p>
          <a:p>
            <a:pPr marL="457200" indent="-457200">
              <a:lnSpc>
                <a:spcPts val="3200"/>
              </a:lnSpc>
              <a:spcBef>
                <a:spcPts val="1200"/>
              </a:spcBef>
              <a:buFont typeface="Wingdings" panose="05000000000000000000" pitchFamily="2" charset="2"/>
              <a:buChar char="§"/>
            </a:pPr>
            <a:r>
              <a:rPr lang="en-US" sz="2400" dirty="0"/>
              <a:t>However, the MFL suggests that Mercy Clinic is located in Aba North LGA</a:t>
            </a:r>
          </a:p>
        </p:txBody>
      </p:sp>
      <p:sp>
        <p:nvSpPr>
          <p:cNvPr id="4" name="Text Placeholder 3">
            <a:extLst>
              <a:ext uri="{FF2B5EF4-FFF2-40B4-BE49-F238E27FC236}">
                <a16:creationId xmlns:a16="http://schemas.microsoft.com/office/drawing/2014/main" id="{672DFDFB-2E90-40E1-B41D-E03F06265A49}"/>
              </a:ext>
            </a:extLst>
          </p:cNvPr>
          <p:cNvSpPr>
            <a:spLocks noGrp="1"/>
          </p:cNvSpPr>
          <p:nvPr>
            <p:ph type="body" sz="quarter" idx="11"/>
          </p:nvPr>
        </p:nvSpPr>
        <p:spPr/>
        <p:txBody>
          <a:bodyPr/>
          <a:lstStyle/>
          <a:p>
            <a:r>
              <a:rPr lang="en-US" dirty="0"/>
              <a:t>but within 2 km</a:t>
            </a:r>
          </a:p>
        </p:txBody>
      </p:sp>
      <p:sp>
        <p:nvSpPr>
          <p:cNvPr id="6" name="Rectangle 5">
            <a:extLst>
              <a:ext uri="{FF2B5EF4-FFF2-40B4-BE49-F238E27FC236}">
                <a16:creationId xmlns:a16="http://schemas.microsoft.com/office/drawing/2014/main" id="{05C24438-2D9B-413D-89A6-1F2BB5DDE9D8}"/>
              </a:ext>
            </a:extLst>
          </p:cNvPr>
          <p:cNvSpPr/>
          <p:nvPr/>
        </p:nvSpPr>
        <p:spPr>
          <a:xfrm>
            <a:off x="6400800" y="2819400"/>
            <a:ext cx="2198038" cy="455189"/>
          </a:xfrm>
          <a:prstGeom prst="rect">
            <a:avLst/>
          </a:prstGeom>
        </p:spPr>
        <p:txBody>
          <a:bodyPr wrap="none">
            <a:spAutoFit/>
          </a:bodyPr>
          <a:lstStyle/>
          <a:p>
            <a:pPr marL="469900" lvl="1">
              <a:lnSpc>
                <a:spcPct val="150000"/>
              </a:lnSpc>
            </a:pPr>
            <a:r>
              <a:rPr lang="en-US" spc="-100" dirty="0">
                <a:latin typeface="Century Gothic" panose="020B0502020202020204" pitchFamily="34" charset="0"/>
                <a:cs typeface="Gill Sans MT"/>
              </a:rPr>
              <a:t>Aba North LGA</a:t>
            </a:r>
          </a:p>
        </p:txBody>
      </p:sp>
      <p:sp>
        <p:nvSpPr>
          <p:cNvPr id="7" name="Freeform: Shape 6">
            <a:extLst>
              <a:ext uri="{FF2B5EF4-FFF2-40B4-BE49-F238E27FC236}">
                <a16:creationId xmlns:a16="http://schemas.microsoft.com/office/drawing/2014/main" id="{A848F76D-F4EA-4501-A122-EC87075A3AAA}"/>
              </a:ext>
            </a:extLst>
          </p:cNvPr>
          <p:cNvSpPr/>
          <p:nvPr/>
        </p:nvSpPr>
        <p:spPr>
          <a:xfrm>
            <a:off x="5715000" y="2743200"/>
            <a:ext cx="3077649" cy="2986087"/>
          </a:xfrm>
          <a:custGeom>
            <a:avLst/>
            <a:gdLst>
              <a:gd name="connsiteX0" fmla="*/ 577337 w 3077649"/>
              <a:gd name="connsiteY0" fmla="*/ 0 h 2986087"/>
              <a:gd name="connsiteX1" fmla="*/ 34412 w 3077649"/>
              <a:gd name="connsiteY1" fmla="*/ 285750 h 2986087"/>
              <a:gd name="connsiteX2" fmla="*/ 162999 w 3077649"/>
              <a:gd name="connsiteY2" fmla="*/ 742950 h 2986087"/>
              <a:gd name="connsiteX3" fmla="*/ 1034537 w 3077649"/>
              <a:gd name="connsiteY3" fmla="*/ 828675 h 2986087"/>
              <a:gd name="connsiteX4" fmla="*/ 2034662 w 3077649"/>
              <a:gd name="connsiteY4" fmla="*/ 1171575 h 2986087"/>
              <a:gd name="connsiteX5" fmla="*/ 2320412 w 3077649"/>
              <a:gd name="connsiteY5" fmla="*/ 1743075 h 2986087"/>
              <a:gd name="connsiteX6" fmla="*/ 2549012 w 3077649"/>
              <a:gd name="connsiteY6" fmla="*/ 2257425 h 2986087"/>
              <a:gd name="connsiteX7" fmla="*/ 2649024 w 3077649"/>
              <a:gd name="connsiteY7" fmla="*/ 2800350 h 2986087"/>
              <a:gd name="connsiteX8" fmla="*/ 3077649 w 3077649"/>
              <a:gd name="connsiteY8" fmla="*/ 2986087 h 298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7649" h="2986087">
                <a:moveTo>
                  <a:pt x="577337" y="0"/>
                </a:moveTo>
                <a:cubicBezTo>
                  <a:pt x="340402" y="80962"/>
                  <a:pt x="103468" y="161925"/>
                  <a:pt x="34412" y="285750"/>
                </a:cubicBezTo>
                <a:cubicBezTo>
                  <a:pt x="-34644" y="409575"/>
                  <a:pt x="-3688" y="652463"/>
                  <a:pt x="162999" y="742950"/>
                </a:cubicBezTo>
                <a:cubicBezTo>
                  <a:pt x="329686" y="833437"/>
                  <a:pt x="722593" y="757238"/>
                  <a:pt x="1034537" y="828675"/>
                </a:cubicBezTo>
                <a:cubicBezTo>
                  <a:pt x="1346481" y="900112"/>
                  <a:pt x="1820350" y="1019175"/>
                  <a:pt x="2034662" y="1171575"/>
                </a:cubicBezTo>
                <a:cubicBezTo>
                  <a:pt x="2248974" y="1323975"/>
                  <a:pt x="2234687" y="1562100"/>
                  <a:pt x="2320412" y="1743075"/>
                </a:cubicBezTo>
                <a:cubicBezTo>
                  <a:pt x="2406137" y="1924050"/>
                  <a:pt x="2494243" y="2081213"/>
                  <a:pt x="2549012" y="2257425"/>
                </a:cubicBezTo>
                <a:cubicBezTo>
                  <a:pt x="2603781" y="2433637"/>
                  <a:pt x="2560918" y="2678906"/>
                  <a:pt x="2649024" y="2800350"/>
                </a:cubicBezTo>
                <a:cubicBezTo>
                  <a:pt x="2737130" y="2921794"/>
                  <a:pt x="2907389" y="2953940"/>
                  <a:pt x="3077649" y="2986087"/>
                </a:cubicBezTo>
              </a:path>
            </a:pathLst>
          </a:custGeom>
          <a:noFill/>
          <a:ln w="66675" cmpd="db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7441EA5-AEA1-433B-B767-6A212BE0B376}"/>
              </a:ext>
            </a:extLst>
          </p:cNvPr>
          <p:cNvSpPr/>
          <p:nvPr/>
        </p:nvSpPr>
        <p:spPr>
          <a:xfrm>
            <a:off x="5029200" y="3657600"/>
            <a:ext cx="1918169" cy="455189"/>
          </a:xfrm>
          <a:prstGeom prst="rect">
            <a:avLst/>
          </a:prstGeom>
        </p:spPr>
        <p:txBody>
          <a:bodyPr wrap="square">
            <a:spAutoFit/>
          </a:bodyPr>
          <a:lstStyle/>
          <a:p>
            <a:pPr marL="12700">
              <a:lnSpc>
                <a:spcPct val="150000"/>
              </a:lnSpc>
            </a:pPr>
            <a:r>
              <a:rPr lang="en-US" spc="-100" dirty="0">
                <a:latin typeface="Century Gothic" panose="020B0502020202020204" pitchFamily="34" charset="0"/>
                <a:cs typeface="Gill Sans MT"/>
              </a:rPr>
              <a:t>Aba South LGA</a:t>
            </a:r>
          </a:p>
        </p:txBody>
      </p:sp>
      <p:sp>
        <p:nvSpPr>
          <p:cNvPr id="10" name="Rectangle 9">
            <a:extLst>
              <a:ext uri="{FF2B5EF4-FFF2-40B4-BE49-F238E27FC236}">
                <a16:creationId xmlns:a16="http://schemas.microsoft.com/office/drawing/2014/main" id="{3BB77238-AF56-4158-8BCF-ED292F34DD2E}"/>
              </a:ext>
            </a:extLst>
          </p:cNvPr>
          <p:cNvSpPr/>
          <p:nvPr/>
        </p:nvSpPr>
        <p:spPr>
          <a:xfrm>
            <a:off x="6629400" y="4191000"/>
            <a:ext cx="915635" cy="495457"/>
          </a:xfrm>
          <a:prstGeom prst="rect">
            <a:avLst/>
          </a:prstGeom>
        </p:spPr>
        <p:txBody>
          <a:bodyPr wrap="none">
            <a:spAutoFit/>
          </a:bodyPr>
          <a:lstStyle/>
          <a:p>
            <a:pPr marL="12700">
              <a:lnSpc>
                <a:spcPct val="150000"/>
              </a:lnSpc>
            </a:pPr>
            <a:r>
              <a:rPr lang="en-US" sz="2000" spc="-100" dirty="0">
                <a:solidFill>
                  <a:srgbClr val="C7971C"/>
                </a:solidFill>
                <a:latin typeface="Century Gothic" panose="020B0502020202020204" pitchFamily="34" charset="0"/>
                <a:cs typeface="Gill Sans MT"/>
              </a:rPr>
              <a:t>1.8 km</a:t>
            </a:r>
          </a:p>
        </p:txBody>
      </p:sp>
      <p:grpSp>
        <p:nvGrpSpPr>
          <p:cNvPr id="15" name="Group 14">
            <a:extLst>
              <a:ext uri="{FF2B5EF4-FFF2-40B4-BE49-F238E27FC236}">
                <a16:creationId xmlns:a16="http://schemas.microsoft.com/office/drawing/2014/main" id="{0E66E522-BC32-4B66-903F-432EC0D58CE7}"/>
              </a:ext>
            </a:extLst>
          </p:cNvPr>
          <p:cNvGrpSpPr/>
          <p:nvPr/>
        </p:nvGrpSpPr>
        <p:grpSpPr>
          <a:xfrm>
            <a:off x="4889810" y="4531112"/>
            <a:ext cx="2045753" cy="1486057"/>
            <a:chOff x="5410200" y="5181600"/>
            <a:chExt cx="2045753" cy="1486057"/>
          </a:xfrm>
        </p:grpSpPr>
        <p:pic>
          <p:nvPicPr>
            <p:cNvPr id="12" name="Graphic 11" descr="Schoolhouse">
              <a:extLst>
                <a:ext uri="{FF2B5EF4-FFF2-40B4-BE49-F238E27FC236}">
                  <a16:creationId xmlns:a16="http://schemas.microsoft.com/office/drawing/2014/main" id="{61D1AECA-74FD-42FE-BF22-5EE4EBE3056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19800" y="5181600"/>
              <a:ext cx="1295400" cy="1295400"/>
            </a:xfrm>
            <a:prstGeom prst="rect">
              <a:avLst/>
            </a:prstGeom>
          </p:spPr>
        </p:pic>
        <p:sp>
          <p:nvSpPr>
            <p:cNvPr id="13" name="Rectangle 12">
              <a:extLst>
                <a:ext uri="{FF2B5EF4-FFF2-40B4-BE49-F238E27FC236}">
                  <a16:creationId xmlns:a16="http://schemas.microsoft.com/office/drawing/2014/main" id="{BB245890-F70A-416F-B70C-6A8D9AD9CCDC}"/>
                </a:ext>
              </a:extLst>
            </p:cNvPr>
            <p:cNvSpPr/>
            <p:nvPr/>
          </p:nvSpPr>
          <p:spPr>
            <a:xfrm>
              <a:off x="5410200" y="6172200"/>
              <a:ext cx="2045753" cy="495457"/>
            </a:xfrm>
            <a:prstGeom prst="rect">
              <a:avLst/>
            </a:prstGeom>
          </p:spPr>
          <p:txBody>
            <a:bodyPr wrap="none">
              <a:spAutoFit/>
            </a:bodyPr>
            <a:lstStyle/>
            <a:p>
              <a:pPr marL="469900" lvl="1">
                <a:lnSpc>
                  <a:spcPct val="150000"/>
                </a:lnSpc>
              </a:pPr>
              <a:r>
                <a:rPr lang="en-US" sz="2000" spc="-100" dirty="0">
                  <a:solidFill>
                    <a:srgbClr val="9DB4BE"/>
                  </a:solidFill>
                  <a:latin typeface="Century Gothic" panose="020B0502020202020204" pitchFamily="34" charset="0"/>
                  <a:cs typeface="Gill Sans MT"/>
                </a:rPr>
                <a:t>Mercy Clinic</a:t>
              </a:r>
            </a:p>
          </p:txBody>
        </p:sp>
      </p:grpSp>
      <p:pic>
        <p:nvPicPr>
          <p:cNvPr id="14" name="Graphic 13" descr="Arrow: Slight curve">
            <a:extLst>
              <a:ext uri="{FF2B5EF4-FFF2-40B4-BE49-F238E27FC236}">
                <a16:creationId xmlns:a16="http://schemas.microsoft.com/office/drawing/2014/main" id="{811EA313-4CA1-4FAC-8E4D-BCA892B475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466747">
            <a:off x="7143337" y="4323937"/>
            <a:ext cx="914400" cy="914400"/>
          </a:xfrm>
          <a:prstGeom prst="rect">
            <a:avLst/>
          </a:prstGeom>
        </p:spPr>
      </p:pic>
    </p:spTree>
    <p:extLst>
      <p:ext uri="{BB962C8B-B14F-4D97-AF65-F5344CB8AC3E}">
        <p14:creationId xmlns:p14="http://schemas.microsoft.com/office/powerpoint/2010/main" val="2911340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E8F18CCE-8716-4D8C-BFBE-2A4C0C7794E0}"/>
              </a:ext>
            </a:extLst>
          </p:cNvPr>
          <p:cNvSpPr/>
          <p:nvPr/>
        </p:nvSpPr>
        <p:spPr>
          <a:xfrm>
            <a:off x="5257800" y="2590800"/>
            <a:ext cx="3689650" cy="3722671"/>
          </a:xfrm>
          <a:prstGeom prst="ellipse">
            <a:avLst/>
          </a:prstGeom>
          <a:blipFill>
            <a:blip r:embed="rId3" cstate="screen">
              <a:extLst>
                <a:ext uri="{28A0092B-C50C-407E-A947-70E740481C1C}">
                  <a14:useLocalDpi xmlns:a14="http://schemas.microsoft.com/office/drawing/2010/main"/>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484C5-D2B2-445E-BABE-A6DC1C084209}"/>
              </a:ext>
            </a:extLst>
          </p:cNvPr>
          <p:cNvSpPr>
            <a:spLocks noGrp="1"/>
          </p:cNvSpPr>
          <p:nvPr>
            <p:ph type="title"/>
          </p:nvPr>
        </p:nvSpPr>
        <p:spPr>
          <a:xfrm>
            <a:off x="561844" y="366812"/>
            <a:ext cx="11934956" cy="1143000"/>
          </a:xfrm>
        </p:spPr>
        <p:txBody>
          <a:bodyPr/>
          <a:lstStyle/>
          <a:p>
            <a:r>
              <a:rPr lang="en-US" dirty="0"/>
              <a:t>Facility too far outside LGA (6)</a:t>
            </a:r>
            <a:br>
              <a:rPr lang="en-US" dirty="0"/>
            </a:br>
            <a:endParaRPr lang="en-US" dirty="0"/>
          </a:p>
        </p:txBody>
      </p:sp>
      <p:sp>
        <p:nvSpPr>
          <p:cNvPr id="3" name="Text Placeholder 2">
            <a:extLst>
              <a:ext uri="{FF2B5EF4-FFF2-40B4-BE49-F238E27FC236}">
                <a16:creationId xmlns:a16="http://schemas.microsoft.com/office/drawing/2014/main" id="{3DDD39B0-3D66-4A9F-940F-56870CEE7D22}"/>
              </a:ext>
            </a:extLst>
          </p:cNvPr>
          <p:cNvSpPr>
            <a:spLocks noGrp="1"/>
          </p:cNvSpPr>
          <p:nvPr>
            <p:ph type="body" sz="quarter" idx="10"/>
          </p:nvPr>
        </p:nvSpPr>
        <p:spPr>
          <a:xfrm>
            <a:off x="811708" y="2413995"/>
            <a:ext cx="3933955" cy="4267200"/>
          </a:xfrm>
        </p:spPr>
        <p:txBody>
          <a:bodyPr/>
          <a:lstStyle/>
          <a:p>
            <a:pPr marL="457200" indent="-406400">
              <a:lnSpc>
                <a:spcPts val="3200"/>
              </a:lnSpc>
              <a:spcBef>
                <a:spcPts val="1200"/>
              </a:spcBef>
              <a:buFont typeface="Wingdings" panose="05000000000000000000" pitchFamily="2" charset="2"/>
              <a:buChar char="§"/>
            </a:pPr>
            <a:r>
              <a:rPr lang="en-US" sz="2400" dirty="0"/>
              <a:t>Mercy Clinic’s coordinates show that it is located </a:t>
            </a:r>
            <a:br>
              <a:rPr lang="en-US" sz="2400" dirty="0"/>
            </a:br>
            <a:r>
              <a:rPr lang="en-US" sz="2400" dirty="0"/>
              <a:t>in Australia</a:t>
            </a:r>
          </a:p>
          <a:p>
            <a:pPr marL="457200" indent="-406400">
              <a:lnSpc>
                <a:spcPts val="3200"/>
              </a:lnSpc>
              <a:spcBef>
                <a:spcPts val="1200"/>
              </a:spcBef>
              <a:buFont typeface="Wingdings" panose="05000000000000000000" pitchFamily="2" charset="2"/>
              <a:buChar char="§"/>
            </a:pPr>
            <a:r>
              <a:rPr lang="en-US" sz="2400" dirty="0"/>
              <a:t>This is significantly outside of the expected LGA</a:t>
            </a:r>
          </a:p>
          <a:p>
            <a:pPr marL="457200" indent="-406400">
              <a:lnSpc>
                <a:spcPts val="3200"/>
              </a:lnSpc>
              <a:spcBef>
                <a:spcPts val="1200"/>
              </a:spcBef>
              <a:buFont typeface="Wingdings" panose="05000000000000000000" pitchFamily="2" charset="2"/>
              <a:buChar char="§"/>
            </a:pPr>
            <a:r>
              <a:rPr lang="en-US" sz="2400" dirty="0"/>
              <a:t>The coordinates are not anywhere near where they should be.</a:t>
            </a:r>
          </a:p>
          <a:p>
            <a:pPr marL="457200" indent="-45720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672DFDFB-2E90-40E1-B41D-E03F06265A49}"/>
              </a:ext>
            </a:extLst>
          </p:cNvPr>
          <p:cNvSpPr>
            <a:spLocks noGrp="1"/>
          </p:cNvSpPr>
          <p:nvPr>
            <p:ph type="body" sz="quarter" idx="11"/>
          </p:nvPr>
        </p:nvSpPr>
        <p:spPr/>
        <p:txBody>
          <a:bodyPr/>
          <a:lstStyle/>
          <a:p>
            <a:r>
              <a:rPr lang="en-US" dirty="0"/>
              <a:t>by more than 2 km</a:t>
            </a:r>
          </a:p>
        </p:txBody>
      </p:sp>
      <p:pic>
        <p:nvPicPr>
          <p:cNvPr id="17" name="Graphic 16" descr="Pin">
            <a:extLst>
              <a:ext uri="{FF2B5EF4-FFF2-40B4-BE49-F238E27FC236}">
                <a16:creationId xmlns:a16="http://schemas.microsoft.com/office/drawing/2014/main" id="{31EA6E0D-B964-4169-91A4-CA0F72AEC6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309620">
            <a:off x="7434990" y="4539389"/>
            <a:ext cx="914400" cy="914400"/>
          </a:xfrm>
          <a:prstGeom prst="rect">
            <a:avLst/>
          </a:prstGeom>
        </p:spPr>
      </p:pic>
    </p:spTree>
    <p:extLst>
      <p:ext uri="{BB962C8B-B14F-4D97-AF65-F5344CB8AC3E}">
        <p14:creationId xmlns:p14="http://schemas.microsoft.com/office/powerpoint/2010/main" val="373543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219200"/>
            <a:ext cx="6858000" cy="2590800"/>
          </a:xfrm>
          <a:prstGeom prst="rect">
            <a:avLst/>
          </a:prstGeom>
          <a:solidFill>
            <a:srgbClr val="E3B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311743C-CABD-4AF4-994E-96B292880B9D}"/>
              </a:ext>
            </a:extLst>
          </p:cNvPr>
          <p:cNvSpPr>
            <a:spLocks noGrp="1"/>
          </p:cNvSpPr>
          <p:nvPr>
            <p:ph type="body" sz="quarter" idx="11"/>
          </p:nvPr>
        </p:nvSpPr>
        <p:spPr>
          <a:xfrm>
            <a:off x="1524000" y="1447800"/>
            <a:ext cx="7010400" cy="3962400"/>
          </a:xfrm>
        </p:spPr>
        <p:txBody>
          <a:bodyPr/>
          <a:lstStyle/>
          <a:p>
            <a:pPr algn="ctr">
              <a:lnSpc>
                <a:spcPts val="5900"/>
              </a:lnSpc>
            </a:pPr>
            <a:endParaRPr lang="en-US" sz="5500" b="1" dirty="0">
              <a:solidFill>
                <a:srgbClr val="002E3A"/>
              </a:solidFill>
              <a:latin typeface="Century Gothic" panose="020B0502020202020204" pitchFamily="34" charset="0"/>
            </a:endParaRPr>
          </a:p>
          <a:p>
            <a:pPr algn="ctr">
              <a:lnSpc>
                <a:spcPts val="5900"/>
              </a:lnSpc>
            </a:pPr>
            <a:endParaRPr lang="en-US" sz="5500" b="1" dirty="0">
              <a:solidFill>
                <a:srgbClr val="002E3A"/>
              </a:solidFill>
              <a:latin typeface="Century Gothic" panose="020B0502020202020204" pitchFamily="34" charset="0"/>
            </a:endParaRPr>
          </a:p>
          <a:p>
            <a:pPr algn="ctr">
              <a:lnSpc>
                <a:spcPts val="5900"/>
              </a:lnSpc>
              <a:spcAft>
                <a:spcPts val="600"/>
              </a:spcAft>
            </a:pPr>
            <a:r>
              <a:rPr lang="en-US" sz="5500" b="1" dirty="0">
                <a:solidFill>
                  <a:srgbClr val="002E3A"/>
                </a:solidFill>
                <a:latin typeface="Century Gothic" panose="020B0502020202020204" pitchFamily="34" charset="0"/>
              </a:rPr>
              <a:t>Data quality scores</a:t>
            </a:r>
          </a:p>
          <a:p>
            <a:pPr algn="ctr">
              <a:lnSpc>
                <a:spcPts val="5900"/>
              </a:lnSpc>
            </a:pPr>
            <a:r>
              <a:rPr lang="en-US" sz="5500" dirty="0">
                <a:solidFill>
                  <a:srgbClr val="002E3A"/>
                </a:solidFill>
                <a:latin typeface="Century Gothic" panose="020B0502020202020204" pitchFamily="34" charset="0"/>
              </a:rPr>
              <a:t>in Nigeria</a:t>
            </a:r>
          </a:p>
        </p:txBody>
      </p:sp>
      <p:pic>
        <p:nvPicPr>
          <p:cNvPr id="7" name="Picture 6">
            <a:extLst>
              <a:ext uri="{FF2B5EF4-FFF2-40B4-BE49-F238E27FC236}">
                <a16:creationId xmlns:a16="http://schemas.microsoft.com/office/drawing/2014/main" id="{72898EB5-07B8-47C6-9FB2-7CF0C9B73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0" y="3916680"/>
            <a:ext cx="2913747" cy="3855720"/>
          </a:xfrm>
          <a:prstGeom prst="rect">
            <a:avLst/>
          </a:prstGeom>
        </p:spPr>
      </p:pic>
    </p:spTree>
    <p:extLst>
      <p:ext uri="{BB962C8B-B14F-4D97-AF65-F5344CB8AC3E}">
        <p14:creationId xmlns:p14="http://schemas.microsoft.com/office/powerpoint/2010/main" val="3209451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7C062-3094-4130-837B-DE3A4657F3EE}"/>
              </a:ext>
            </a:extLst>
          </p:cNvPr>
          <p:cNvSpPr>
            <a:spLocks noGrp="1"/>
          </p:cNvSpPr>
          <p:nvPr>
            <p:ph type="title"/>
          </p:nvPr>
        </p:nvSpPr>
        <p:spPr/>
        <p:txBody>
          <a:bodyPr/>
          <a:lstStyle/>
          <a:p>
            <a:r>
              <a:rPr lang="en-US" dirty="0"/>
              <a:t>Data quality score</a:t>
            </a:r>
          </a:p>
        </p:txBody>
      </p:sp>
      <p:sp>
        <p:nvSpPr>
          <p:cNvPr id="3" name="Text Placeholder 2">
            <a:extLst>
              <a:ext uri="{FF2B5EF4-FFF2-40B4-BE49-F238E27FC236}">
                <a16:creationId xmlns:a16="http://schemas.microsoft.com/office/drawing/2014/main" id="{DB8DB5AF-9A50-472F-9589-606A3909D050}"/>
              </a:ext>
            </a:extLst>
          </p:cNvPr>
          <p:cNvSpPr>
            <a:spLocks noGrp="1"/>
          </p:cNvSpPr>
          <p:nvPr>
            <p:ph type="body" sz="quarter" idx="10"/>
          </p:nvPr>
        </p:nvSpPr>
        <p:spPr>
          <a:xfrm>
            <a:off x="766567" y="3041022"/>
            <a:ext cx="9039355" cy="2590800"/>
          </a:xfrm>
        </p:spPr>
        <p:txBody>
          <a:bodyPr/>
          <a:lstStyle/>
          <a:p>
            <a:pPr>
              <a:spcBef>
                <a:spcPts val="1200"/>
              </a:spcBef>
            </a:pPr>
            <a:r>
              <a:rPr lang="en-US" sz="3000" dirty="0"/>
              <a:t>As of December 2018, there were 39,550 hospitals and clinics in the HFR:</a:t>
            </a:r>
          </a:p>
          <a:p>
            <a:pPr marL="627063" indent="-390525">
              <a:spcBef>
                <a:spcPts val="1200"/>
              </a:spcBef>
              <a:buFont typeface="Wingdings" panose="05000000000000000000" pitchFamily="2" charset="2"/>
              <a:buChar char="§"/>
            </a:pPr>
            <a:r>
              <a:rPr lang="en-US" sz="3000" dirty="0"/>
              <a:t>(51%) had one or more anomalies</a:t>
            </a:r>
          </a:p>
          <a:p>
            <a:pPr marL="627063" indent="-390525">
              <a:spcBef>
                <a:spcPts val="1200"/>
              </a:spcBef>
              <a:buFont typeface="Wingdings" panose="05000000000000000000" pitchFamily="2" charset="2"/>
              <a:buChar char="§"/>
            </a:pPr>
            <a:r>
              <a:rPr lang="en-US" sz="3000" dirty="0"/>
              <a:t>(37%) did not have a coordinate</a:t>
            </a:r>
          </a:p>
          <a:p>
            <a:pPr marL="627063" indent="-390525">
              <a:spcBef>
                <a:spcPts val="1200"/>
              </a:spcBef>
              <a:buFont typeface="Wingdings" panose="05000000000000000000" pitchFamily="2" charset="2"/>
              <a:buChar char="§"/>
            </a:pPr>
            <a:r>
              <a:rPr lang="en-US" sz="3000" dirty="0"/>
              <a:t>(7%) contained duplicate names</a:t>
            </a:r>
          </a:p>
        </p:txBody>
      </p:sp>
      <p:sp>
        <p:nvSpPr>
          <p:cNvPr id="6" name="Text Placeholder 3">
            <a:extLst>
              <a:ext uri="{FF2B5EF4-FFF2-40B4-BE49-F238E27FC236}">
                <a16:creationId xmlns:a16="http://schemas.microsoft.com/office/drawing/2014/main" id="{2F29A24C-9164-4F35-9F6C-655349421328}"/>
              </a:ext>
            </a:extLst>
          </p:cNvPr>
          <p:cNvSpPr txBox="1">
            <a:spLocks/>
          </p:cNvSpPr>
          <p:nvPr/>
        </p:nvSpPr>
        <p:spPr>
          <a:xfrm>
            <a:off x="700022" y="6476999"/>
            <a:ext cx="8915400" cy="981873"/>
          </a:xfrm>
          <a:prstGeom prst="rect">
            <a:avLst/>
          </a:prstGeom>
        </p:spPr>
        <p:txBody>
          <a:bodyPr/>
          <a:lstStyle>
            <a:lvl1pPr marL="0" eaLnBrk="1" hangingPunct="1">
              <a:defRPr sz="4400">
                <a:solidFill>
                  <a:srgbClr val="002E3A"/>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r>
              <a:rPr lang="en-US" sz="2800" kern="0" dirty="0">
                <a:solidFill>
                  <a:srgbClr val="008C84"/>
                </a:solidFill>
              </a:rPr>
              <a:t>A facility record without any anomaly is considered to have good data quality.</a:t>
            </a:r>
          </a:p>
        </p:txBody>
      </p:sp>
      <p:sp>
        <p:nvSpPr>
          <p:cNvPr id="9" name="Text Placeholder 3">
            <a:extLst>
              <a:ext uri="{FF2B5EF4-FFF2-40B4-BE49-F238E27FC236}">
                <a16:creationId xmlns:a16="http://schemas.microsoft.com/office/drawing/2014/main" id="{5CEB2E3F-AE61-4BDE-9F16-03A16DA1ED07}"/>
              </a:ext>
            </a:extLst>
          </p:cNvPr>
          <p:cNvSpPr txBox="1">
            <a:spLocks/>
          </p:cNvSpPr>
          <p:nvPr/>
        </p:nvSpPr>
        <p:spPr>
          <a:xfrm>
            <a:off x="561845" y="1257300"/>
            <a:ext cx="9448800" cy="785912"/>
          </a:xfrm>
          <a:prstGeom prst="rect">
            <a:avLst/>
          </a:prstGeom>
        </p:spPr>
        <p:txBody>
          <a:bodyPr/>
          <a:lstStyle>
            <a:lvl1pPr marL="0" eaLnBrk="1" hangingPunct="1">
              <a:defRPr sz="4400">
                <a:solidFill>
                  <a:srgbClr val="002E3A"/>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t>Percentage of facilities </a:t>
            </a:r>
            <a:br>
              <a:rPr lang="en-US" kern="0" dirty="0"/>
            </a:br>
            <a:r>
              <a:rPr lang="en-US" kern="0" dirty="0"/>
              <a:t>without anomalies</a:t>
            </a:r>
          </a:p>
        </p:txBody>
      </p:sp>
    </p:spTree>
    <p:extLst>
      <p:ext uri="{BB962C8B-B14F-4D97-AF65-F5344CB8AC3E}">
        <p14:creationId xmlns:p14="http://schemas.microsoft.com/office/powerpoint/2010/main" val="776442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3C40-8BAE-494B-876C-ABBBF9E6D532}"/>
              </a:ext>
            </a:extLst>
          </p:cNvPr>
          <p:cNvSpPr>
            <a:spLocks noGrp="1"/>
          </p:cNvSpPr>
          <p:nvPr>
            <p:ph type="title"/>
          </p:nvPr>
        </p:nvSpPr>
        <p:spPr/>
        <p:txBody>
          <a:bodyPr/>
          <a:lstStyle/>
          <a:p>
            <a:r>
              <a:rPr lang="en-US" dirty="0"/>
              <a:t>Data quality score</a:t>
            </a:r>
          </a:p>
        </p:txBody>
      </p:sp>
      <p:graphicFrame>
        <p:nvGraphicFramePr>
          <p:cNvPr id="7" name="Chart 6">
            <a:extLst>
              <a:ext uri="{FF2B5EF4-FFF2-40B4-BE49-F238E27FC236}">
                <a16:creationId xmlns:a16="http://schemas.microsoft.com/office/drawing/2014/main" id="{BB5E36D4-B0BC-4EF5-A331-055C72D23035}"/>
              </a:ext>
            </a:extLst>
          </p:cNvPr>
          <p:cNvGraphicFramePr>
            <a:graphicFrameLocks noChangeAspect="1"/>
          </p:cNvGraphicFramePr>
          <p:nvPr>
            <p:extLst>
              <p:ext uri="{D42A27DB-BD31-4B8C-83A1-F6EECF244321}">
                <p14:modId xmlns:p14="http://schemas.microsoft.com/office/powerpoint/2010/main" val="1075759421"/>
              </p:ext>
            </p:extLst>
          </p:nvPr>
        </p:nvGraphicFramePr>
        <p:xfrm>
          <a:off x="-1" y="2529840"/>
          <a:ext cx="10032273"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3">
            <a:extLst>
              <a:ext uri="{FF2B5EF4-FFF2-40B4-BE49-F238E27FC236}">
                <a16:creationId xmlns:a16="http://schemas.microsoft.com/office/drawing/2014/main" id="{6A9E8E2E-4949-40C9-AA83-1D78CED848AB}"/>
              </a:ext>
            </a:extLst>
          </p:cNvPr>
          <p:cNvSpPr txBox="1">
            <a:spLocks/>
          </p:cNvSpPr>
          <p:nvPr/>
        </p:nvSpPr>
        <p:spPr>
          <a:xfrm>
            <a:off x="561845" y="1257300"/>
            <a:ext cx="9448800" cy="685800"/>
          </a:xfrm>
          <a:prstGeom prst="rect">
            <a:avLst/>
          </a:prstGeom>
        </p:spPr>
        <p:txBody>
          <a:bodyPr/>
          <a:lstStyle>
            <a:lvl1pPr marL="0" eaLnBrk="1" hangingPunct="1">
              <a:defRPr sz="4400">
                <a:solidFill>
                  <a:srgbClr val="002E3A"/>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ts val="4800"/>
              </a:lnSpc>
            </a:pPr>
            <a:r>
              <a:rPr lang="en-US" kern="0" dirty="0"/>
              <a:t>Percentage of facilities </a:t>
            </a:r>
            <a:br>
              <a:rPr lang="en-US" kern="0" dirty="0"/>
            </a:br>
            <a:r>
              <a:rPr lang="en-US" kern="0" dirty="0"/>
              <a:t>without anomalies</a:t>
            </a:r>
          </a:p>
        </p:txBody>
      </p:sp>
    </p:spTree>
    <p:extLst>
      <p:ext uri="{BB962C8B-B14F-4D97-AF65-F5344CB8AC3E}">
        <p14:creationId xmlns:p14="http://schemas.microsoft.com/office/powerpoint/2010/main" val="1480569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3C40-8BAE-494B-876C-ABBBF9E6D532}"/>
              </a:ext>
            </a:extLst>
          </p:cNvPr>
          <p:cNvSpPr>
            <a:spLocks noGrp="1"/>
          </p:cNvSpPr>
          <p:nvPr>
            <p:ph type="title"/>
          </p:nvPr>
        </p:nvSpPr>
        <p:spPr/>
        <p:txBody>
          <a:bodyPr/>
          <a:lstStyle/>
          <a:p>
            <a:r>
              <a:rPr lang="en-US" dirty="0"/>
              <a:t>Data quality score – </a:t>
            </a:r>
            <a:r>
              <a:rPr lang="en-US" dirty="0" err="1"/>
              <a:t>Abia</a:t>
            </a:r>
            <a:endParaRPr lang="en-US" dirty="0"/>
          </a:p>
        </p:txBody>
      </p:sp>
      <p:sp>
        <p:nvSpPr>
          <p:cNvPr id="8" name="Text Placeholder 3">
            <a:extLst>
              <a:ext uri="{FF2B5EF4-FFF2-40B4-BE49-F238E27FC236}">
                <a16:creationId xmlns:a16="http://schemas.microsoft.com/office/drawing/2014/main" id="{6A9E8E2E-4949-40C9-AA83-1D78CED848AB}"/>
              </a:ext>
            </a:extLst>
          </p:cNvPr>
          <p:cNvSpPr txBox="1">
            <a:spLocks/>
          </p:cNvSpPr>
          <p:nvPr/>
        </p:nvSpPr>
        <p:spPr>
          <a:xfrm>
            <a:off x="561845" y="1257300"/>
            <a:ext cx="9448800" cy="685800"/>
          </a:xfrm>
          <a:prstGeom prst="rect">
            <a:avLst/>
          </a:prstGeom>
        </p:spPr>
        <p:txBody>
          <a:bodyPr/>
          <a:lstStyle>
            <a:lvl1pPr marL="0" eaLnBrk="1" hangingPunct="1">
              <a:defRPr sz="4400">
                <a:solidFill>
                  <a:srgbClr val="002E3A"/>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600" kern="0" spc="-100" dirty="0"/>
              <a:t>Percentage of facilities without anomalies</a:t>
            </a:r>
          </a:p>
        </p:txBody>
      </p:sp>
      <p:graphicFrame>
        <p:nvGraphicFramePr>
          <p:cNvPr id="6" name="Chart 5">
            <a:extLst>
              <a:ext uri="{FF2B5EF4-FFF2-40B4-BE49-F238E27FC236}">
                <a16:creationId xmlns:a16="http://schemas.microsoft.com/office/drawing/2014/main" id="{775E4CF5-69DD-4165-A800-F83EAAAE8FFD}"/>
              </a:ext>
            </a:extLst>
          </p:cNvPr>
          <p:cNvGraphicFramePr>
            <a:graphicFrameLocks noChangeAspect="1"/>
          </p:cNvGraphicFramePr>
          <p:nvPr>
            <p:extLst>
              <p:ext uri="{D42A27DB-BD31-4B8C-83A1-F6EECF244321}">
                <p14:modId xmlns:p14="http://schemas.microsoft.com/office/powerpoint/2010/main" val="1536466251"/>
              </p:ext>
            </p:extLst>
          </p:nvPr>
        </p:nvGraphicFramePr>
        <p:xfrm>
          <a:off x="342492" y="1943100"/>
          <a:ext cx="9373415" cy="57607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0570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3C40-8BAE-494B-876C-ABBBF9E6D532}"/>
              </a:ext>
            </a:extLst>
          </p:cNvPr>
          <p:cNvSpPr>
            <a:spLocks noGrp="1"/>
          </p:cNvSpPr>
          <p:nvPr>
            <p:ph type="title"/>
          </p:nvPr>
        </p:nvSpPr>
        <p:spPr/>
        <p:txBody>
          <a:bodyPr/>
          <a:lstStyle/>
          <a:p>
            <a:r>
              <a:rPr lang="en-US" dirty="0"/>
              <a:t>Data quality score – </a:t>
            </a:r>
            <a:r>
              <a:rPr lang="en-US" dirty="0" err="1"/>
              <a:t>Abia</a:t>
            </a:r>
            <a:endParaRPr lang="en-US" dirty="0"/>
          </a:p>
        </p:txBody>
      </p:sp>
      <p:pic>
        <p:nvPicPr>
          <p:cNvPr id="5" name="Picture 4">
            <a:extLst>
              <a:ext uri="{FF2B5EF4-FFF2-40B4-BE49-F238E27FC236}">
                <a16:creationId xmlns:a16="http://schemas.microsoft.com/office/drawing/2014/main" id="{9BFF273E-6118-4856-ABB1-D072F263B4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444" r="-1"/>
          <a:stretch/>
        </p:blipFill>
        <p:spPr>
          <a:xfrm>
            <a:off x="7315200" y="1509812"/>
            <a:ext cx="2491628" cy="5772188"/>
          </a:xfrm>
          <a:prstGeom prst="rect">
            <a:avLst/>
          </a:prstGeom>
        </p:spPr>
      </p:pic>
      <p:pic>
        <p:nvPicPr>
          <p:cNvPr id="9" name="Picture 8">
            <a:extLst>
              <a:ext uri="{FF2B5EF4-FFF2-40B4-BE49-F238E27FC236}">
                <a16:creationId xmlns:a16="http://schemas.microsoft.com/office/drawing/2014/main" id="{C6BA7913-CF9E-4F6A-BBC6-D352D7F392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39" t="292" r="36363" b="6295"/>
          <a:stretch/>
        </p:blipFill>
        <p:spPr>
          <a:xfrm>
            <a:off x="561845" y="1324683"/>
            <a:ext cx="5457956" cy="6295317"/>
          </a:xfrm>
          <a:prstGeom prst="rect">
            <a:avLst/>
          </a:prstGeom>
        </p:spPr>
      </p:pic>
    </p:spTree>
    <p:extLst>
      <p:ext uri="{BB962C8B-B14F-4D97-AF65-F5344CB8AC3E}">
        <p14:creationId xmlns:p14="http://schemas.microsoft.com/office/powerpoint/2010/main" val="2436893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665E-F401-4E6A-BD12-5496B7D105E8}"/>
              </a:ext>
            </a:extLst>
          </p:cNvPr>
          <p:cNvSpPr>
            <a:spLocks noGrp="1"/>
          </p:cNvSpPr>
          <p:nvPr>
            <p:ph type="title"/>
          </p:nvPr>
        </p:nvSpPr>
        <p:spPr>
          <a:xfrm>
            <a:off x="561845" y="366811"/>
            <a:ext cx="8724024" cy="1489375"/>
          </a:xfrm>
        </p:spPr>
        <p:txBody>
          <a:bodyPr/>
          <a:lstStyle/>
          <a:p>
            <a:r>
              <a:rPr lang="en-US" dirty="0"/>
              <a:t>Other MFL data quality issues</a:t>
            </a:r>
          </a:p>
        </p:txBody>
      </p:sp>
      <p:sp>
        <p:nvSpPr>
          <p:cNvPr id="3" name="Text Placeholder 2">
            <a:extLst>
              <a:ext uri="{FF2B5EF4-FFF2-40B4-BE49-F238E27FC236}">
                <a16:creationId xmlns:a16="http://schemas.microsoft.com/office/drawing/2014/main" id="{2AD951DA-FB15-4FE1-BD82-E838749B2D3F}"/>
              </a:ext>
            </a:extLst>
          </p:cNvPr>
          <p:cNvSpPr>
            <a:spLocks noGrp="1"/>
          </p:cNvSpPr>
          <p:nvPr>
            <p:ph type="body" sz="quarter" idx="10"/>
          </p:nvPr>
        </p:nvSpPr>
        <p:spPr>
          <a:xfrm>
            <a:off x="980943" y="2234205"/>
            <a:ext cx="8429755" cy="4702977"/>
          </a:xfrm>
        </p:spPr>
        <p:txBody>
          <a:bodyPr/>
          <a:lstStyle/>
          <a:p>
            <a:pPr marL="514350" indent="-514350">
              <a:spcBef>
                <a:spcPts val="1200"/>
              </a:spcBef>
              <a:buAutoNum type="arabicPeriod"/>
            </a:pPr>
            <a:r>
              <a:rPr lang="en-US" sz="3200" dirty="0"/>
              <a:t>Missing signature domain</a:t>
            </a:r>
          </a:p>
          <a:p>
            <a:pPr marL="1084263" lvl="1" indent="-457200">
              <a:spcBef>
                <a:spcPts val="1200"/>
              </a:spcBef>
              <a:buFont typeface="Wingdings" panose="05000000000000000000" pitchFamily="2" charset="2"/>
              <a:buChar char="§"/>
            </a:pPr>
            <a:r>
              <a:rPr lang="en-US" sz="3200" dirty="0"/>
              <a:t>Identification fields</a:t>
            </a:r>
          </a:p>
          <a:p>
            <a:pPr marL="1084263" lvl="1" indent="-457200">
              <a:spcBef>
                <a:spcPts val="1200"/>
              </a:spcBef>
              <a:buFont typeface="Wingdings" panose="05000000000000000000" pitchFamily="2" charset="2"/>
              <a:buChar char="§"/>
            </a:pPr>
            <a:r>
              <a:rPr lang="en-US" sz="3200" dirty="0"/>
              <a:t>Contact information</a:t>
            </a:r>
          </a:p>
          <a:p>
            <a:pPr marL="1084263" lvl="1" indent="-457200">
              <a:spcBef>
                <a:spcPts val="1200"/>
              </a:spcBef>
              <a:buFont typeface="Wingdings" panose="05000000000000000000" pitchFamily="2" charset="2"/>
              <a:buChar char="§"/>
            </a:pPr>
            <a:r>
              <a:rPr lang="en-US" sz="3200" dirty="0"/>
              <a:t>Facility classification field, etc.</a:t>
            </a:r>
          </a:p>
          <a:p>
            <a:pPr>
              <a:spcBef>
                <a:spcPts val="1800"/>
              </a:spcBef>
            </a:pPr>
            <a:r>
              <a:rPr lang="en-US" sz="3200" dirty="0"/>
              <a:t>2.  Missing service domain</a:t>
            </a:r>
          </a:p>
          <a:p>
            <a:pPr marL="1084263" lvl="1" indent="-457200">
              <a:spcBef>
                <a:spcPts val="1200"/>
              </a:spcBef>
              <a:buFont typeface="Wingdings" panose="05000000000000000000" pitchFamily="2" charset="2"/>
              <a:buChar char="§"/>
            </a:pPr>
            <a:r>
              <a:rPr lang="en-US" sz="3200" dirty="0"/>
              <a:t>Service and operational field</a:t>
            </a:r>
          </a:p>
          <a:p>
            <a:pPr marL="1084263" lvl="1" indent="-457200">
              <a:spcBef>
                <a:spcPts val="1200"/>
              </a:spcBef>
              <a:buFont typeface="Wingdings" panose="05000000000000000000" pitchFamily="2" charset="2"/>
              <a:buChar char="§"/>
            </a:pPr>
            <a:r>
              <a:rPr lang="en-US" sz="3200" dirty="0"/>
              <a:t>Human resource fields</a:t>
            </a:r>
          </a:p>
        </p:txBody>
      </p:sp>
      <p:sp>
        <p:nvSpPr>
          <p:cNvPr id="4" name="Text Placeholder 3">
            <a:extLst>
              <a:ext uri="{FF2B5EF4-FFF2-40B4-BE49-F238E27FC236}">
                <a16:creationId xmlns:a16="http://schemas.microsoft.com/office/drawing/2014/main" id="{C761CD67-3FE6-4EBE-8375-3C0D8A568A11}"/>
              </a:ext>
            </a:extLst>
          </p:cNvPr>
          <p:cNvSpPr>
            <a:spLocks noGrp="1"/>
          </p:cNvSpPr>
          <p:nvPr>
            <p:ph type="body" sz="quarter" idx="11"/>
          </p:nvPr>
        </p:nvSpPr>
        <p:spPr>
          <a:xfrm>
            <a:off x="561844" y="1091205"/>
            <a:ext cx="9648956" cy="837214"/>
          </a:xfrm>
        </p:spPr>
        <p:txBody>
          <a:bodyPr/>
          <a:lstStyle/>
          <a:p>
            <a:r>
              <a:rPr lang="en-US" spc="-100" dirty="0">
                <a:solidFill>
                  <a:schemeClr val="tx1"/>
                </a:solidFill>
              </a:rPr>
              <a:t>not addressed by the SQUAD tool</a:t>
            </a:r>
          </a:p>
        </p:txBody>
      </p:sp>
      <p:sp>
        <p:nvSpPr>
          <p:cNvPr id="5" name="Text Placeholder 2">
            <a:extLst>
              <a:ext uri="{FF2B5EF4-FFF2-40B4-BE49-F238E27FC236}">
                <a16:creationId xmlns:a16="http://schemas.microsoft.com/office/drawing/2014/main" id="{C05B8AB0-12B5-457E-84E3-B5909F478FB6}"/>
              </a:ext>
            </a:extLst>
          </p:cNvPr>
          <p:cNvSpPr txBox="1">
            <a:spLocks/>
          </p:cNvSpPr>
          <p:nvPr/>
        </p:nvSpPr>
        <p:spPr>
          <a:xfrm>
            <a:off x="533400" y="5293411"/>
            <a:ext cx="8429755" cy="2021789"/>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spcBef>
                <a:spcPts val="1200"/>
              </a:spcBef>
            </a:pPr>
            <a:endParaRPr lang="en-US" kern="0" dirty="0"/>
          </a:p>
        </p:txBody>
      </p:sp>
    </p:spTree>
    <p:extLst>
      <p:ext uri="{BB962C8B-B14F-4D97-AF65-F5344CB8AC3E}">
        <p14:creationId xmlns:p14="http://schemas.microsoft.com/office/powerpoint/2010/main" val="312443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219200"/>
            <a:ext cx="6858000" cy="2590800"/>
          </a:xfrm>
          <a:prstGeom prst="rect">
            <a:avLst/>
          </a:prstGeom>
          <a:solidFill>
            <a:srgbClr val="E3B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311743C-CABD-4AF4-994E-96B292880B9D}"/>
              </a:ext>
            </a:extLst>
          </p:cNvPr>
          <p:cNvSpPr>
            <a:spLocks noGrp="1"/>
          </p:cNvSpPr>
          <p:nvPr>
            <p:ph type="body" sz="quarter" idx="11"/>
          </p:nvPr>
        </p:nvSpPr>
        <p:spPr>
          <a:xfrm>
            <a:off x="1143000" y="1524000"/>
            <a:ext cx="7391400" cy="3962400"/>
          </a:xfrm>
        </p:spPr>
        <p:txBody>
          <a:bodyPr/>
          <a:lstStyle/>
          <a:p>
            <a:pPr algn="ctr">
              <a:lnSpc>
                <a:spcPts val="5900"/>
              </a:lnSpc>
            </a:pPr>
            <a:endParaRPr lang="en-US" sz="5500" b="1" dirty="0">
              <a:solidFill>
                <a:srgbClr val="002E3A"/>
              </a:solidFill>
              <a:latin typeface="Century Gothic" panose="020B0502020202020204" pitchFamily="34" charset="0"/>
            </a:endParaRPr>
          </a:p>
          <a:p>
            <a:pPr algn="ctr">
              <a:lnSpc>
                <a:spcPts val="5900"/>
              </a:lnSpc>
            </a:pPr>
            <a:endParaRPr lang="en-US" sz="5500" b="1" dirty="0">
              <a:solidFill>
                <a:srgbClr val="002E3A"/>
              </a:solidFill>
              <a:latin typeface="Century Gothic" panose="020B0502020202020204" pitchFamily="34" charset="0"/>
            </a:endParaRPr>
          </a:p>
          <a:p>
            <a:pPr algn="ctr">
              <a:lnSpc>
                <a:spcPts val="5900"/>
              </a:lnSpc>
            </a:pPr>
            <a:r>
              <a:rPr lang="en-US" sz="5500" b="1" dirty="0">
                <a:solidFill>
                  <a:srgbClr val="002E3A"/>
                </a:solidFill>
                <a:latin typeface="Century Gothic" panose="020B0502020202020204" pitchFamily="34" charset="0"/>
              </a:rPr>
              <a:t>Strategies to</a:t>
            </a:r>
          </a:p>
          <a:p>
            <a:pPr algn="ctr">
              <a:lnSpc>
                <a:spcPts val="5900"/>
              </a:lnSpc>
            </a:pPr>
            <a:r>
              <a:rPr lang="en-US" sz="5500" dirty="0">
                <a:solidFill>
                  <a:srgbClr val="002E3A"/>
                </a:solidFill>
                <a:latin typeface="Century Gothic" panose="020B0502020202020204" pitchFamily="34" charset="0"/>
              </a:rPr>
              <a:t>complete the MFL</a:t>
            </a:r>
          </a:p>
        </p:txBody>
      </p:sp>
      <p:pic>
        <p:nvPicPr>
          <p:cNvPr id="5" name="Picture 4">
            <a:extLst>
              <a:ext uri="{FF2B5EF4-FFF2-40B4-BE49-F238E27FC236}">
                <a16:creationId xmlns:a16="http://schemas.microsoft.com/office/drawing/2014/main" id="{D4D09BC2-76B1-4604-B382-3DEE17C3948A}"/>
              </a:ext>
            </a:extLst>
          </p:cNvPr>
          <p:cNvPicPr>
            <a:picLocks noChangeAspect="1"/>
          </p:cNvPicPr>
          <p:nvPr/>
        </p:nvPicPr>
        <p:blipFill rotWithShape="1">
          <a:blip r:embed="rId2">
            <a:extLst>
              <a:ext uri="{28A0092B-C50C-407E-A947-70E740481C1C}">
                <a14:useLocalDpi xmlns:a14="http://schemas.microsoft.com/office/drawing/2010/main" val="0"/>
              </a:ext>
            </a:extLst>
          </a:blip>
          <a:srcRect b="2316"/>
          <a:stretch/>
        </p:blipFill>
        <p:spPr>
          <a:xfrm>
            <a:off x="1524000" y="4648199"/>
            <a:ext cx="6858000" cy="3048001"/>
          </a:xfrm>
          <a:prstGeom prst="rect">
            <a:avLst/>
          </a:prstGeom>
        </p:spPr>
      </p:pic>
    </p:spTree>
    <p:extLst>
      <p:ext uri="{BB962C8B-B14F-4D97-AF65-F5344CB8AC3E}">
        <p14:creationId xmlns:p14="http://schemas.microsoft.com/office/powerpoint/2010/main" val="315754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Outline</a:t>
            </a:r>
          </a:p>
        </p:txBody>
      </p:sp>
      <p:sp>
        <p:nvSpPr>
          <p:cNvPr id="6" name="Text Placeholder 5"/>
          <p:cNvSpPr>
            <a:spLocks noGrp="1"/>
          </p:cNvSpPr>
          <p:nvPr>
            <p:ph type="body" sz="quarter" idx="10"/>
          </p:nvPr>
        </p:nvSpPr>
        <p:spPr>
          <a:xfrm>
            <a:off x="838200" y="1905000"/>
            <a:ext cx="8724024" cy="4495800"/>
          </a:xfrm>
        </p:spPr>
        <p:txBody>
          <a:bodyPr/>
          <a:lstStyle/>
          <a:p>
            <a:pPr marL="395288" indent="-395288">
              <a:spcAft>
                <a:spcPts val="1800"/>
              </a:spcAft>
              <a:buFont typeface="Wingdings" panose="05000000000000000000" pitchFamily="2" charset="2"/>
              <a:buChar char="§"/>
            </a:pPr>
            <a:r>
              <a:rPr lang="en-US" sz="3200" dirty="0"/>
              <a:t>Spatial Quality and Anomalies Diagnosis (SQUAD) tool measures data quality</a:t>
            </a:r>
          </a:p>
          <a:p>
            <a:pPr marL="395288" indent="-395288">
              <a:spcAft>
                <a:spcPts val="1800"/>
              </a:spcAft>
              <a:buFont typeface="Wingdings" panose="05000000000000000000" pitchFamily="2" charset="2"/>
              <a:buChar char="§"/>
            </a:pPr>
            <a:r>
              <a:rPr lang="en-US" sz="3200" dirty="0"/>
              <a:t>Data quality scores in Nigeria </a:t>
            </a:r>
          </a:p>
          <a:p>
            <a:pPr marL="395288" indent="-395288">
              <a:spcAft>
                <a:spcPts val="1800"/>
              </a:spcAft>
              <a:buFont typeface="Wingdings" panose="05000000000000000000" pitchFamily="2" charset="2"/>
              <a:buChar char="§"/>
            </a:pPr>
            <a:r>
              <a:rPr lang="en-US" sz="3200" dirty="0"/>
              <a:t>Additional master facility list (MFL) </a:t>
            </a:r>
            <a:br>
              <a:rPr lang="en-US" sz="3200" dirty="0"/>
            </a:br>
            <a:r>
              <a:rPr lang="en-US" sz="3200" dirty="0"/>
              <a:t>data quality issues</a:t>
            </a:r>
          </a:p>
          <a:p>
            <a:pPr marL="395288" indent="-395288">
              <a:spcAft>
                <a:spcPts val="1800"/>
              </a:spcAft>
              <a:buFont typeface="Wingdings" panose="05000000000000000000" pitchFamily="2" charset="2"/>
              <a:buChar char="§"/>
            </a:pPr>
            <a:r>
              <a:rPr lang="en-US" sz="3200" dirty="0"/>
              <a:t>Strategies to complete the MFL</a:t>
            </a:r>
          </a:p>
          <a:p>
            <a:pPr marL="395288" indent="-395288">
              <a:spcAft>
                <a:spcPts val="1800"/>
              </a:spcAft>
              <a:buFont typeface="Wingdings" panose="05000000000000000000" pitchFamily="2" charset="2"/>
              <a:buChar char="§"/>
            </a:pPr>
            <a:r>
              <a:rPr lang="en-US" sz="3200" dirty="0"/>
              <a:t>Timeline for state MFL implementation</a:t>
            </a:r>
          </a:p>
          <a:p>
            <a:pPr marL="395288" indent="-395288">
              <a:spcAft>
                <a:spcPts val="1800"/>
              </a:spcAft>
              <a:buFont typeface="Wingdings" panose="05000000000000000000" pitchFamily="2" charset="2"/>
              <a:buChar char="§"/>
            </a:pPr>
            <a:r>
              <a:rPr lang="en-US" sz="3200" dirty="0"/>
              <a:t>Discussion</a:t>
            </a:r>
            <a:endParaRPr lang="en-US" dirty="0"/>
          </a:p>
        </p:txBody>
      </p:sp>
    </p:spTree>
    <p:extLst>
      <p:ext uri="{BB962C8B-B14F-4D97-AF65-F5344CB8AC3E}">
        <p14:creationId xmlns:p14="http://schemas.microsoft.com/office/powerpoint/2010/main" val="11529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C927-3B28-4A65-B4FC-3D8BA799757A}"/>
              </a:ext>
            </a:extLst>
          </p:cNvPr>
          <p:cNvSpPr>
            <a:spLocks noGrp="1"/>
          </p:cNvSpPr>
          <p:nvPr>
            <p:ph type="title"/>
          </p:nvPr>
        </p:nvSpPr>
        <p:spPr>
          <a:xfrm>
            <a:off x="561844" y="366812"/>
            <a:ext cx="9267955" cy="1143000"/>
          </a:xfrm>
        </p:spPr>
        <p:txBody>
          <a:bodyPr/>
          <a:lstStyle/>
          <a:p>
            <a:r>
              <a:rPr lang="en-US" dirty="0"/>
              <a:t>How to improve data quality? </a:t>
            </a:r>
          </a:p>
        </p:txBody>
      </p:sp>
      <p:sp>
        <p:nvSpPr>
          <p:cNvPr id="8" name="Text Placeholder 3">
            <a:extLst>
              <a:ext uri="{FF2B5EF4-FFF2-40B4-BE49-F238E27FC236}">
                <a16:creationId xmlns:a16="http://schemas.microsoft.com/office/drawing/2014/main" id="{4FE9CC78-66EE-47A0-A7C5-6062A163FA9D}"/>
              </a:ext>
            </a:extLst>
          </p:cNvPr>
          <p:cNvSpPr txBox="1">
            <a:spLocks/>
          </p:cNvSpPr>
          <p:nvPr/>
        </p:nvSpPr>
        <p:spPr>
          <a:xfrm>
            <a:off x="8382000" y="2286000"/>
            <a:ext cx="3733800" cy="3886200"/>
          </a:xfrm>
          <a:prstGeom prst="rect">
            <a:avLst/>
          </a:prstGeom>
        </p:spPr>
        <p:txBody>
          <a:bodyPr/>
          <a:lstStyle>
            <a:lvl1pPr marL="0" eaLnBrk="1" hangingPunct="1">
              <a:defRPr sz="4400">
                <a:solidFill>
                  <a:srgbClr val="002E3A"/>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2700">
              <a:spcAft>
                <a:spcPts val="1200"/>
              </a:spcAft>
            </a:pPr>
            <a:endParaRPr lang="en-US" sz="2400" kern="0" spc="-100" dirty="0">
              <a:latin typeface="Century Gothic" panose="020B0502020202020204" pitchFamily="34" charset="0"/>
              <a:cs typeface="Gill Sans MT"/>
            </a:endParaRPr>
          </a:p>
        </p:txBody>
      </p:sp>
      <p:sp>
        <p:nvSpPr>
          <p:cNvPr id="7" name="Text Placeholder 2">
            <a:extLst>
              <a:ext uri="{FF2B5EF4-FFF2-40B4-BE49-F238E27FC236}">
                <a16:creationId xmlns:a16="http://schemas.microsoft.com/office/drawing/2014/main" id="{1DD959D6-C3E5-4C94-A4D9-57B2982787FF}"/>
              </a:ext>
            </a:extLst>
          </p:cNvPr>
          <p:cNvSpPr txBox="1">
            <a:spLocks/>
          </p:cNvSpPr>
          <p:nvPr/>
        </p:nvSpPr>
        <p:spPr>
          <a:xfrm>
            <a:off x="457200" y="2310653"/>
            <a:ext cx="5715000" cy="3886200"/>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514350" indent="-514350">
              <a:spcBef>
                <a:spcPts val="1200"/>
              </a:spcBef>
              <a:spcAft>
                <a:spcPts val="600"/>
              </a:spcAft>
              <a:buFontTx/>
              <a:buAutoNum type="arabicPeriod"/>
            </a:pPr>
            <a:r>
              <a:rPr lang="en-US" kern="0" dirty="0"/>
              <a:t>Missing geocoordinate</a:t>
            </a:r>
          </a:p>
          <a:p>
            <a:pPr marL="514350" indent="-514350" algn="l">
              <a:spcBef>
                <a:spcPts val="1200"/>
              </a:spcBef>
              <a:spcAft>
                <a:spcPts val="600"/>
              </a:spcAft>
              <a:buFontTx/>
              <a:buAutoNum type="arabicPeriod"/>
            </a:pPr>
            <a:r>
              <a:rPr lang="en-US" kern="0" dirty="0"/>
              <a:t>Geocoordinates truncated</a:t>
            </a:r>
          </a:p>
          <a:p>
            <a:pPr marL="514350" indent="-514350">
              <a:spcBef>
                <a:spcPts val="1200"/>
              </a:spcBef>
              <a:spcAft>
                <a:spcPts val="600"/>
              </a:spcAft>
              <a:buFontTx/>
              <a:buAutoNum type="arabicPeriod"/>
            </a:pPr>
            <a:r>
              <a:rPr lang="en-US" kern="0" dirty="0"/>
              <a:t>Overlapping coordinates</a:t>
            </a:r>
          </a:p>
          <a:p>
            <a:pPr marL="514350" indent="-514350">
              <a:spcBef>
                <a:spcPts val="1200"/>
              </a:spcBef>
              <a:spcAft>
                <a:spcPts val="600"/>
              </a:spcAft>
              <a:buFontTx/>
              <a:buAutoNum type="arabicPeriod"/>
            </a:pPr>
            <a:r>
              <a:rPr lang="en-US" kern="0" dirty="0"/>
              <a:t>Duplicate facility names</a:t>
            </a:r>
          </a:p>
          <a:p>
            <a:pPr marL="514350" indent="-514350">
              <a:spcBef>
                <a:spcPts val="1200"/>
              </a:spcBef>
              <a:spcAft>
                <a:spcPts val="600"/>
              </a:spcAft>
              <a:buFontTx/>
              <a:buAutoNum type="arabicPeriod"/>
            </a:pPr>
            <a:r>
              <a:rPr lang="en-US" kern="0" dirty="0"/>
              <a:t>Facility slightly outside LGA</a:t>
            </a:r>
          </a:p>
          <a:p>
            <a:pPr marL="514350" indent="-514350">
              <a:spcBef>
                <a:spcPts val="1200"/>
              </a:spcBef>
              <a:spcAft>
                <a:spcPts val="600"/>
              </a:spcAft>
              <a:buFontTx/>
              <a:buAutoNum type="arabicPeriod"/>
            </a:pPr>
            <a:r>
              <a:rPr lang="en-US" kern="0" dirty="0"/>
              <a:t>Facility too far outside LGA</a:t>
            </a:r>
          </a:p>
        </p:txBody>
      </p:sp>
      <p:sp>
        <p:nvSpPr>
          <p:cNvPr id="10" name="Text Placeholder 3">
            <a:extLst>
              <a:ext uri="{FF2B5EF4-FFF2-40B4-BE49-F238E27FC236}">
                <a16:creationId xmlns:a16="http://schemas.microsoft.com/office/drawing/2014/main" id="{80745C58-5036-446D-80A6-0477815DD3C8}"/>
              </a:ext>
            </a:extLst>
          </p:cNvPr>
          <p:cNvSpPr txBox="1">
            <a:spLocks/>
          </p:cNvSpPr>
          <p:nvPr/>
        </p:nvSpPr>
        <p:spPr>
          <a:xfrm>
            <a:off x="561844" y="1091205"/>
            <a:ext cx="9420355" cy="837214"/>
          </a:xfrm>
          <a:prstGeom prst="rect">
            <a:avLst/>
          </a:prstGeom>
        </p:spPr>
        <p:txBody>
          <a:bodyPr/>
          <a:lstStyle>
            <a:lvl1pPr marL="0" eaLnBrk="1" hangingPunct="1">
              <a:defRPr sz="4400">
                <a:solidFill>
                  <a:srgbClr val="002E3A"/>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t>Measured by SQUAD tool</a:t>
            </a:r>
          </a:p>
        </p:txBody>
      </p:sp>
      <p:pic>
        <p:nvPicPr>
          <p:cNvPr id="3" name="Picture 2">
            <a:extLst>
              <a:ext uri="{FF2B5EF4-FFF2-40B4-BE49-F238E27FC236}">
                <a16:creationId xmlns:a16="http://schemas.microsoft.com/office/drawing/2014/main" id="{9C477E35-009A-40A3-BABC-2CB87E401179}"/>
              </a:ext>
            </a:extLst>
          </p:cNvPr>
          <p:cNvPicPr>
            <a:picLocks noChangeAspect="1"/>
          </p:cNvPicPr>
          <p:nvPr/>
        </p:nvPicPr>
        <p:blipFill>
          <a:blip r:embed="rId3"/>
          <a:stretch>
            <a:fillRect/>
          </a:stretch>
        </p:blipFill>
        <p:spPr>
          <a:xfrm>
            <a:off x="6019800" y="1981200"/>
            <a:ext cx="1905000" cy="4392706"/>
          </a:xfrm>
          <a:prstGeom prst="rect">
            <a:avLst/>
          </a:prstGeom>
        </p:spPr>
      </p:pic>
      <p:pic>
        <p:nvPicPr>
          <p:cNvPr id="15" name="Picture 14">
            <a:extLst>
              <a:ext uri="{FF2B5EF4-FFF2-40B4-BE49-F238E27FC236}">
                <a16:creationId xmlns:a16="http://schemas.microsoft.com/office/drawing/2014/main" id="{F7284D9B-BDDD-4FE3-9176-EBE0F2A7C61B}"/>
              </a:ext>
            </a:extLst>
          </p:cNvPr>
          <p:cNvPicPr>
            <a:picLocks noChangeAspect="1"/>
          </p:cNvPicPr>
          <p:nvPr/>
        </p:nvPicPr>
        <p:blipFill>
          <a:blip r:embed="rId4"/>
          <a:stretch>
            <a:fillRect/>
          </a:stretch>
        </p:blipFill>
        <p:spPr>
          <a:xfrm>
            <a:off x="8000999" y="1981200"/>
            <a:ext cx="1951803" cy="4419600"/>
          </a:xfrm>
          <a:prstGeom prst="rect">
            <a:avLst/>
          </a:prstGeom>
        </p:spPr>
      </p:pic>
      <p:sp>
        <p:nvSpPr>
          <p:cNvPr id="16" name="Text Placeholder 3">
            <a:extLst>
              <a:ext uri="{FF2B5EF4-FFF2-40B4-BE49-F238E27FC236}">
                <a16:creationId xmlns:a16="http://schemas.microsoft.com/office/drawing/2014/main" id="{FEADC4F2-5D8D-40CE-B72C-14DA044D08E2}"/>
              </a:ext>
            </a:extLst>
          </p:cNvPr>
          <p:cNvSpPr txBox="1">
            <a:spLocks/>
          </p:cNvSpPr>
          <p:nvPr/>
        </p:nvSpPr>
        <p:spPr>
          <a:xfrm>
            <a:off x="457200" y="6553200"/>
            <a:ext cx="9420355" cy="837214"/>
          </a:xfrm>
          <a:prstGeom prst="rect">
            <a:avLst/>
          </a:prstGeom>
        </p:spPr>
        <p:txBody>
          <a:bodyPr/>
          <a:lstStyle>
            <a:lvl1pPr marL="0" eaLnBrk="1" hangingPunct="1">
              <a:defRPr sz="4400">
                <a:solidFill>
                  <a:srgbClr val="002E3A"/>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3200" kern="0" dirty="0">
                <a:solidFill>
                  <a:srgbClr val="008C84"/>
                </a:solidFill>
              </a:rPr>
              <a:t>Ideally, some cleaning can occur </a:t>
            </a:r>
            <a:br>
              <a:rPr lang="en-US" sz="3200" kern="0" dirty="0">
                <a:solidFill>
                  <a:srgbClr val="008C84"/>
                </a:solidFill>
              </a:rPr>
            </a:br>
            <a:r>
              <a:rPr lang="en-US" sz="3200" u="sng" kern="0" dirty="0">
                <a:solidFill>
                  <a:srgbClr val="008C84"/>
                </a:solidFill>
              </a:rPr>
              <a:t>before</a:t>
            </a:r>
            <a:r>
              <a:rPr lang="en-US" sz="3200" kern="0" dirty="0">
                <a:solidFill>
                  <a:srgbClr val="008C84"/>
                </a:solidFill>
              </a:rPr>
              <a:t> conducting field visits.</a:t>
            </a:r>
          </a:p>
        </p:txBody>
      </p:sp>
    </p:spTree>
    <p:extLst>
      <p:ext uri="{BB962C8B-B14F-4D97-AF65-F5344CB8AC3E}">
        <p14:creationId xmlns:p14="http://schemas.microsoft.com/office/powerpoint/2010/main" val="426689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C927-3B28-4A65-B4FC-3D8BA799757A}"/>
              </a:ext>
            </a:extLst>
          </p:cNvPr>
          <p:cNvSpPr>
            <a:spLocks noGrp="1"/>
          </p:cNvSpPr>
          <p:nvPr>
            <p:ph type="title"/>
          </p:nvPr>
        </p:nvSpPr>
        <p:spPr>
          <a:xfrm>
            <a:off x="561844" y="366812"/>
            <a:ext cx="9267955" cy="1143000"/>
          </a:xfrm>
        </p:spPr>
        <p:txBody>
          <a:bodyPr/>
          <a:lstStyle/>
          <a:p>
            <a:r>
              <a:rPr lang="en-US" dirty="0"/>
              <a:t>Dual objectives </a:t>
            </a:r>
          </a:p>
        </p:txBody>
      </p:sp>
      <p:sp>
        <p:nvSpPr>
          <p:cNvPr id="8" name="Text Placeholder 3">
            <a:extLst>
              <a:ext uri="{FF2B5EF4-FFF2-40B4-BE49-F238E27FC236}">
                <a16:creationId xmlns:a16="http://schemas.microsoft.com/office/drawing/2014/main" id="{4FE9CC78-66EE-47A0-A7C5-6062A163FA9D}"/>
              </a:ext>
            </a:extLst>
          </p:cNvPr>
          <p:cNvSpPr txBox="1">
            <a:spLocks/>
          </p:cNvSpPr>
          <p:nvPr/>
        </p:nvSpPr>
        <p:spPr>
          <a:xfrm>
            <a:off x="8382000" y="2286000"/>
            <a:ext cx="3733800" cy="3886200"/>
          </a:xfrm>
          <a:prstGeom prst="rect">
            <a:avLst/>
          </a:prstGeom>
        </p:spPr>
        <p:txBody>
          <a:bodyPr/>
          <a:lstStyle>
            <a:lvl1pPr marL="0" eaLnBrk="1" hangingPunct="1">
              <a:defRPr sz="4400">
                <a:solidFill>
                  <a:srgbClr val="002E3A"/>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2700">
              <a:spcAft>
                <a:spcPts val="1200"/>
              </a:spcAft>
            </a:pPr>
            <a:endParaRPr lang="en-US" sz="2400" kern="0" spc="-100" dirty="0">
              <a:latin typeface="Century Gothic" panose="020B0502020202020204" pitchFamily="34" charset="0"/>
              <a:cs typeface="Gill Sans MT"/>
            </a:endParaRPr>
          </a:p>
        </p:txBody>
      </p:sp>
      <p:sp>
        <p:nvSpPr>
          <p:cNvPr id="10" name="Text Placeholder 3">
            <a:extLst>
              <a:ext uri="{FF2B5EF4-FFF2-40B4-BE49-F238E27FC236}">
                <a16:creationId xmlns:a16="http://schemas.microsoft.com/office/drawing/2014/main" id="{80745C58-5036-446D-80A6-0477815DD3C8}"/>
              </a:ext>
            </a:extLst>
          </p:cNvPr>
          <p:cNvSpPr txBox="1">
            <a:spLocks/>
          </p:cNvSpPr>
          <p:nvPr/>
        </p:nvSpPr>
        <p:spPr>
          <a:xfrm>
            <a:off x="561844" y="1159933"/>
            <a:ext cx="9420355" cy="837214"/>
          </a:xfrm>
          <a:prstGeom prst="rect">
            <a:avLst/>
          </a:prstGeom>
        </p:spPr>
        <p:txBody>
          <a:bodyPr/>
          <a:lstStyle>
            <a:lvl1pPr marL="0" eaLnBrk="1" hangingPunct="1">
              <a:defRPr sz="4400">
                <a:solidFill>
                  <a:srgbClr val="002E3A"/>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t>of field visits for data collection</a:t>
            </a:r>
          </a:p>
        </p:txBody>
      </p:sp>
      <p:sp>
        <p:nvSpPr>
          <p:cNvPr id="16" name="Text Placeholder 3">
            <a:extLst>
              <a:ext uri="{FF2B5EF4-FFF2-40B4-BE49-F238E27FC236}">
                <a16:creationId xmlns:a16="http://schemas.microsoft.com/office/drawing/2014/main" id="{FEADC4F2-5D8D-40CE-B72C-14DA044D08E2}"/>
              </a:ext>
            </a:extLst>
          </p:cNvPr>
          <p:cNvSpPr txBox="1">
            <a:spLocks/>
          </p:cNvSpPr>
          <p:nvPr/>
        </p:nvSpPr>
        <p:spPr>
          <a:xfrm>
            <a:off x="319023" y="6325093"/>
            <a:ext cx="9191756" cy="837214"/>
          </a:xfrm>
          <a:prstGeom prst="rect">
            <a:avLst/>
          </a:prstGeom>
        </p:spPr>
        <p:txBody>
          <a:bodyPr/>
          <a:lstStyle>
            <a:lvl1pPr marL="0" eaLnBrk="1" hangingPunct="1">
              <a:defRPr sz="4400">
                <a:solidFill>
                  <a:srgbClr val="002E3A"/>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800" kern="0" dirty="0">
                <a:solidFill>
                  <a:srgbClr val="008C84"/>
                </a:solidFill>
              </a:rPr>
              <a:t>Ideally, visits to the field would accomplish </a:t>
            </a:r>
            <a:br>
              <a:rPr lang="en-US" sz="2800" kern="0" dirty="0">
                <a:solidFill>
                  <a:srgbClr val="008C84"/>
                </a:solidFill>
              </a:rPr>
            </a:br>
            <a:r>
              <a:rPr lang="en-US" sz="2800" kern="0" dirty="0">
                <a:solidFill>
                  <a:srgbClr val="008C84"/>
                </a:solidFill>
              </a:rPr>
              <a:t>the objectives of improving the data quality.</a:t>
            </a:r>
          </a:p>
        </p:txBody>
      </p:sp>
      <p:sp>
        <p:nvSpPr>
          <p:cNvPr id="11" name="Flowchart: Process 10">
            <a:extLst>
              <a:ext uri="{FF2B5EF4-FFF2-40B4-BE49-F238E27FC236}">
                <a16:creationId xmlns:a16="http://schemas.microsoft.com/office/drawing/2014/main" id="{3D63AD6C-B35E-4790-86FA-B72400C80FEF}"/>
              </a:ext>
            </a:extLst>
          </p:cNvPr>
          <p:cNvSpPr/>
          <p:nvPr/>
        </p:nvSpPr>
        <p:spPr>
          <a:xfrm>
            <a:off x="319022" y="2286000"/>
            <a:ext cx="2347978" cy="1371600"/>
          </a:xfrm>
          <a:prstGeom prst="flowChartProcess">
            <a:avLst/>
          </a:prstGeom>
          <a:solidFill>
            <a:srgbClr val="C79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200"/>
              </a:spcBef>
            </a:pPr>
            <a:r>
              <a:rPr lang="en-US" sz="2000" b="1" dirty="0">
                <a:solidFill>
                  <a:schemeClr val="bg1"/>
                </a:solidFill>
                <a:latin typeface="Century Gothic" panose="020B0502020202020204" pitchFamily="34" charset="0"/>
              </a:rPr>
              <a:t>Cleaning and completion of geocoordinate data</a:t>
            </a:r>
          </a:p>
          <a:p>
            <a:pPr>
              <a:spcBef>
                <a:spcPts val="1200"/>
              </a:spcBef>
            </a:pPr>
            <a:endParaRPr lang="en-US" dirty="0">
              <a:solidFill>
                <a:schemeClr val="bg1"/>
              </a:solidFill>
              <a:latin typeface="Century Gothic" panose="020B0502020202020204" pitchFamily="34" charset="0"/>
            </a:endParaRPr>
          </a:p>
        </p:txBody>
      </p:sp>
      <p:sp>
        <p:nvSpPr>
          <p:cNvPr id="9" name="Arrow: Right 8">
            <a:extLst>
              <a:ext uri="{FF2B5EF4-FFF2-40B4-BE49-F238E27FC236}">
                <a16:creationId xmlns:a16="http://schemas.microsoft.com/office/drawing/2014/main" id="{4F16A153-97A7-406A-B781-F31DC764ACDD}"/>
              </a:ext>
            </a:extLst>
          </p:cNvPr>
          <p:cNvSpPr/>
          <p:nvPr/>
        </p:nvSpPr>
        <p:spPr>
          <a:xfrm>
            <a:off x="2743200" y="2438400"/>
            <a:ext cx="914400" cy="838200"/>
          </a:xfrm>
          <a:prstGeom prst="rightArrow">
            <a:avLst/>
          </a:prstGeom>
          <a:solidFill>
            <a:srgbClr val="9D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04CCA38-669C-4E02-9B9F-6437F3AC783D}"/>
              </a:ext>
            </a:extLst>
          </p:cNvPr>
          <p:cNvSpPr/>
          <p:nvPr/>
        </p:nvSpPr>
        <p:spPr>
          <a:xfrm>
            <a:off x="6172200" y="2438400"/>
            <a:ext cx="914400" cy="838200"/>
          </a:xfrm>
          <a:prstGeom prst="rightArrow">
            <a:avLst/>
          </a:prstGeom>
          <a:solidFill>
            <a:srgbClr val="9D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6DE62D91-175F-4A14-A1DD-89E445074DD6}"/>
              </a:ext>
            </a:extLst>
          </p:cNvPr>
          <p:cNvSpPr/>
          <p:nvPr/>
        </p:nvSpPr>
        <p:spPr>
          <a:xfrm>
            <a:off x="2743200" y="4449233"/>
            <a:ext cx="914400" cy="838200"/>
          </a:xfrm>
          <a:prstGeom prst="rightArrow">
            <a:avLst/>
          </a:prstGeom>
          <a:solidFill>
            <a:srgbClr val="9D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Process 24">
            <a:extLst>
              <a:ext uri="{FF2B5EF4-FFF2-40B4-BE49-F238E27FC236}">
                <a16:creationId xmlns:a16="http://schemas.microsoft.com/office/drawing/2014/main" id="{59230027-3413-490B-B960-40D4D4CC745F}"/>
              </a:ext>
            </a:extLst>
          </p:cNvPr>
          <p:cNvSpPr/>
          <p:nvPr/>
        </p:nvSpPr>
        <p:spPr>
          <a:xfrm>
            <a:off x="3748022" y="2285507"/>
            <a:ext cx="2347978" cy="1371600"/>
          </a:xfrm>
          <a:prstGeom prst="flowChartProcess">
            <a:avLst/>
          </a:prstGeom>
          <a:solidFill>
            <a:srgbClr val="C79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200"/>
              </a:spcBef>
            </a:pPr>
            <a:r>
              <a:rPr lang="en-US" sz="2000" b="1" dirty="0">
                <a:solidFill>
                  <a:schemeClr val="bg1"/>
                </a:solidFill>
                <a:latin typeface="Century Gothic" panose="020B0502020202020204" pitchFamily="34" charset="0"/>
              </a:rPr>
              <a:t>Will improve </a:t>
            </a:r>
            <a:br>
              <a:rPr lang="en-US" sz="2000" b="1" dirty="0">
                <a:solidFill>
                  <a:schemeClr val="bg1"/>
                </a:solidFill>
                <a:latin typeface="Century Gothic" panose="020B0502020202020204" pitchFamily="34" charset="0"/>
              </a:rPr>
            </a:br>
            <a:r>
              <a:rPr lang="en-US" sz="2000" b="1" dirty="0">
                <a:solidFill>
                  <a:schemeClr val="bg1"/>
                </a:solidFill>
                <a:latin typeface="Century Gothic" panose="020B0502020202020204" pitchFamily="34" charset="0"/>
              </a:rPr>
              <a:t>data quality score (SQUAD)</a:t>
            </a:r>
          </a:p>
          <a:p>
            <a:pPr>
              <a:spcBef>
                <a:spcPts val="1200"/>
              </a:spcBef>
            </a:pPr>
            <a:endParaRPr lang="en-US" dirty="0">
              <a:solidFill>
                <a:schemeClr val="bg1"/>
              </a:solidFill>
              <a:latin typeface="Century Gothic" panose="020B0502020202020204" pitchFamily="34" charset="0"/>
            </a:endParaRPr>
          </a:p>
        </p:txBody>
      </p:sp>
      <p:sp>
        <p:nvSpPr>
          <p:cNvPr id="26" name="Flowchart: Process 25">
            <a:extLst>
              <a:ext uri="{FF2B5EF4-FFF2-40B4-BE49-F238E27FC236}">
                <a16:creationId xmlns:a16="http://schemas.microsoft.com/office/drawing/2014/main" id="{FD3BD6BC-05FA-47D0-AB80-635000A881A8}"/>
              </a:ext>
            </a:extLst>
          </p:cNvPr>
          <p:cNvSpPr/>
          <p:nvPr/>
        </p:nvSpPr>
        <p:spPr>
          <a:xfrm>
            <a:off x="7162800" y="2285507"/>
            <a:ext cx="2347978" cy="1371600"/>
          </a:xfrm>
          <a:prstGeom prst="flowChartProcess">
            <a:avLst/>
          </a:prstGeom>
          <a:solidFill>
            <a:srgbClr val="C79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200"/>
              </a:spcBef>
            </a:pPr>
            <a:r>
              <a:rPr lang="en-US" sz="2000" b="1" dirty="0">
                <a:solidFill>
                  <a:schemeClr val="bg1"/>
                </a:solidFill>
                <a:latin typeface="Century Gothic" panose="020B0502020202020204" pitchFamily="34" charset="0"/>
              </a:rPr>
              <a:t>Will de-duplicate and improve count of facilities</a:t>
            </a:r>
          </a:p>
          <a:p>
            <a:pPr>
              <a:spcBef>
                <a:spcPts val="1200"/>
              </a:spcBef>
            </a:pPr>
            <a:endParaRPr lang="en-US" dirty="0">
              <a:solidFill>
                <a:schemeClr val="bg1"/>
              </a:solidFill>
              <a:latin typeface="Century Gothic" panose="020B0502020202020204" pitchFamily="34" charset="0"/>
            </a:endParaRPr>
          </a:p>
        </p:txBody>
      </p:sp>
      <p:sp>
        <p:nvSpPr>
          <p:cNvPr id="27" name="Flowchart: Process 26">
            <a:extLst>
              <a:ext uri="{FF2B5EF4-FFF2-40B4-BE49-F238E27FC236}">
                <a16:creationId xmlns:a16="http://schemas.microsoft.com/office/drawing/2014/main" id="{C3596BE3-1148-452A-9A06-903E922922C5}"/>
              </a:ext>
            </a:extLst>
          </p:cNvPr>
          <p:cNvSpPr/>
          <p:nvPr/>
        </p:nvSpPr>
        <p:spPr>
          <a:xfrm>
            <a:off x="319022" y="4229100"/>
            <a:ext cx="2347978" cy="1371600"/>
          </a:xfrm>
          <a:prstGeom prst="flowChartProcess">
            <a:avLst/>
          </a:prstGeom>
          <a:solidFill>
            <a:srgbClr val="555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200"/>
              </a:spcBef>
            </a:pPr>
            <a:r>
              <a:rPr lang="en-US" sz="2000" b="1" dirty="0">
                <a:solidFill>
                  <a:schemeClr val="bg1"/>
                </a:solidFill>
                <a:latin typeface="Century Gothic" panose="020B0502020202020204" pitchFamily="34" charset="0"/>
              </a:rPr>
              <a:t>Collection of missing service domain data</a:t>
            </a:r>
          </a:p>
          <a:p>
            <a:pPr>
              <a:spcBef>
                <a:spcPts val="1200"/>
              </a:spcBef>
            </a:pPr>
            <a:endParaRPr lang="en-US" dirty="0">
              <a:solidFill>
                <a:schemeClr val="bg1"/>
              </a:solidFill>
              <a:latin typeface="Century Gothic" panose="020B0502020202020204" pitchFamily="34" charset="0"/>
            </a:endParaRPr>
          </a:p>
        </p:txBody>
      </p:sp>
      <p:sp>
        <p:nvSpPr>
          <p:cNvPr id="28" name="Flowchart: Process 27">
            <a:extLst>
              <a:ext uri="{FF2B5EF4-FFF2-40B4-BE49-F238E27FC236}">
                <a16:creationId xmlns:a16="http://schemas.microsoft.com/office/drawing/2014/main" id="{3F144097-0A06-4DBF-AC59-1B59F6E245A2}"/>
              </a:ext>
            </a:extLst>
          </p:cNvPr>
          <p:cNvSpPr/>
          <p:nvPr/>
        </p:nvSpPr>
        <p:spPr>
          <a:xfrm>
            <a:off x="3740911" y="4224867"/>
            <a:ext cx="2347978" cy="1371600"/>
          </a:xfrm>
          <a:prstGeom prst="flowChartProcess">
            <a:avLst/>
          </a:prstGeom>
          <a:solidFill>
            <a:srgbClr val="555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200"/>
              </a:spcBef>
            </a:pPr>
            <a:r>
              <a:rPr lang="en-US" sz="2000" b="1" dirty="0">
                <a:solidFill>
                  <a:schemeClr val="bg1"/>
                </a:solidFill>
                <a:latin typeface="Century Gothic" panose="020B0502020202020204" pitchFamily="34" charset="0"/>
              </a:rPr>
              <a:t>Can be measured by internal completeness*</a:t>
            </a:r>
          </a:p>
          <a:p>
            <a:pPr>
              <a:spcBef>
                <a:spcPts val="1200"/>
              </a:spcBef>
            </a:pPr>
            <a:endParaRPr lang="en-US" dirty="0">
              <a:solidFill>
                <a:schemeClr val="bg1"/>
              </a:solidFill>
              <a:latin typeface="Century Gothic" panose="020B0502020202020204" pitchFamily="34" charset="0"/>
            </a:endParaRPr>
          </a:p>
        </p:txBody>
      </p:sp>
      <p:sp>
        <p:nvSpPr>
          <p:cNvPr id="29" name="Flowchart: Process 28">
            <a:extLst>
              <a:ext uri="{FF2B5EF4-FFF2-40B4-BE49-F238E27FC236}">
                <a16:creationId xmlns:a16="http://schemas.microsoft.com/office/drawing/2014/main" id="{635522D1-ED56-480A-8E90-9907FE0F637F}"/>
              </a:ext>
            </a:extLst>
          </p:cNvPr>
          <p:cNvSpPr/>
          <p:nvPr/>
        </p:nvSpPr>
        <p:spPr>
          <a:xfrm>
            <a:off x="7162800" y="4225854"/>
            <a:ext cx="2347978" cy="1371600"/>
          </a:xfrm>
          <a:prstGeom prst="flowChartProcess">
            <a:avLst/>
          </a:prstGeom>
          <a:solidFill>
            <a:srgbClr val="555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200"/>
              </a:spcBef>
            </a:pPr>
            <a:r>
              <a:rPr lang="en-US" sz="2000" b="1" dirty="0">
                <a:solidFill>
                  <a:schemeClr val="bg1"/>
                </a:solidFill>
                <a:latin typeface="Century Gothic" panose="020B0502020202020204" pitchFamily="34" charset="0"/>
              </a:rPr>
              <a:t>Will improve utility of MFL </a:t>
            </a:r>
            <a:br>
              <a:rPr lang="en-US" sz="2000" b="1" dirty="0">
                <a:solidFill>
                  <a:schemeClr val="bg1"/>
                </a:solidFill>
                <a:latin typeface="Century Gothic" panose="020B0502020202020204" pitchFamily="34" charset="0"/>
              </a:rPr>
            </a:br>
            <a:r>
              <a:rPr lang="en-US" sz="2000" b="1" dirty="0">
                <a:solidFill>
                  <a:schemeClr val="bg1"/>
                </a:solidFill>
                <a:latin typeface="Century Gothic" panose="020B0502020202020204" pitchFamily="34" charset="0"/>
              </a:rPr>
              <a:t>for facility management </a:t>
            </a:r>
          </a:p>
          <a:p>
            <a:pPr>
              <a:spcBef>
                <a:spcPts val="1200"/>
              </a:spcBef>
            </a:pPr>
            <a:endParaRPr lang="en-US" dirty="0">
              <a:solidFill>
                <a:schemeClr val="bg1"/>
              </a:solidFill>
              <a:latin typeface="Century Gothic" panose="020B0502020202020204" pitchFamily="34" charset="0"/>
            </a:endParaRPr>
          </a:p>
        </p:txBody>
      </p:sp>
      <p:sp>
        <p:nvSpPr>
          <p:cNvPr id="30" name="Arrow: Right 29">
            <a:extLst>
              <a:ext uri="{FF2B5EF4-FFF2-40B4-BE49-F238E27FC236}">
                <a16:creationId xmlns:a16="http://schemas.microsoft.com/office/drawing/2014/main" id="{7AC11AD2-B8D0-4EDA-9CAA-8565B79F2168}"/>
              </a:ext>
            </a:extLst>
          </p:cNvPr>
          <p:cNvSpPr/>
          <p:nvPr/>
        </p:nvSpPr>
        <p:spPr>
          <a:xfrm>
            <a:off x="6172200" y="4419600"/>
            <a:ext cx="914400" cy="838200"/>
          </a:xfrm>
          <a:prstGeom prst="rightArrow">
            <a:avLst/>
          </a:prstGeom>
          <a:solidFill>
            <a:srgbClr val="9D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797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animBg="1"/>
      <p:bldP spid="9" grpId="0" animBg="1"/>
      <p:bldP spid="14" grpId="0" animBg="1"/>
      <p:bldP spid="19" grpId="0" animBg="1"/>
      <p:bldP spid="25" grpId="0" animBg="1"/>
      <p:bldP spid="26" grpId="0" animBg="1"/>
      <p:bldP spid="27" grpId="0" animBg="1"/>
      <p:bldP spid="28"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219200"/>
            <a:ext cx="6858000" cy="2590800"/>
          </a:xfrm>
          <a:prstGeom prst="rect">
            <a:avLst/>
          </a:prstGeom>
          <a:solidFill>
            <a:srgbClr val="E3B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311743C-CABD-4AF4-994E-96B292880B9D}"/>
              </a:ext>
            </a:extLst>
          </p:cNvPr>
          <p:cNvSpPr>
            <a:spLocks noGrp="1"/>
          </p:cNvSpPr>
          <p:nvPr>
            <p:ph type="body" sz="quarter" idx="11"/>
          </p:nvPr>
        </p:nvSpPr>
        <p:spPr>
          <a:xfrm>
            <a:off x="1371600" y="1524000"/>
            <a:ext cx="7162800" cy="3962400"/>
          </a:xfrm>
        </p:spPr>
        <p:txBody>
          <a:bodyPr/>
          <a:lstStyle/>
          <a:p>
            <a:pPr algn="ctr">
              <a:lnSpc>
                <a:spcPts val="5900"/>
              </a:lnSpc>
            </a:pPr>
            <a:endParaRPr lang="en-US" sz="5500" b="1" dirty="0">
              <a:solidFill>
                <a:srgbClr val="002E3A"/>
              </a:solidFill>
              <a:latin typeface="Century Gothic" panose="020B0502020202020204" pitchFamily="34" charset="0"/>
            </a:endParaRPr>
          </a:p>
          <a:p>
            <a:pPr algn="ctr">
              <a:lnSpc>
                <a:spcPts val="5900"/>
              </a:lnSpc>
            </a:pPr>
            <a:endParaRPr lang="en-US" sz="5500" b="1" dirty="0">
              <a:solidFill>
                <a:srgbClr val="002E3A"/>
              </a:solidFill>
              <a:latin typeface="Century Gothic" panose="020B0502020202020204" pitchFamily="34" charset="0"/>
            </a:endParaRPr>
          </a:p>
          <a:p>
            <a:pPr algn="ctr">
              <a:lnSpc>
                <a:spcPts val="5900"/>
              </a:lnSpc>
            </a:pPr>
            <a:r>
              <a:rPr lang="en-US" sz="5500" b="1" dirty="0">
                <a:solidFill>
                  <a:srgbClr val="002E3A"/>
                </a:solidFill>
                <a:latin typeface="Century Gothic" panose="020B0502020202020204" pitchFamily="34" charset="0"/>
              </a:rPr>
              <a:t>Timeline for state</a:t>
            </a:r>
          </a:p>
          <a:p>
            <a:pPr algn="ctr">
              <a:lnSpc>
                <a:spcPts val="5900"/>
              </a:lnSpc>
            </a:pPr>
            <a:r>
              <a:rPr lang="en-US" spc="-30" dirty="0">
                <a:solidFill>
                  <a:srgbClr val="002E3A"/>
                </a:solidFill>
                <a:latin typeface="Century Gothic" panose="020B0502020202020204" pitchFamily="34" charset="0"/>
              </a:rPr>
              <a:t>MFL/HFR implementation</a:t>
            </a:r>
          </a:p>
        </p:txBody>
      </p:sp>
      <p:pic>
        <p:nvPicPr>
          <p:cNvPr id="5" name="Picture 4">
            <a:extLst>
              <a:ext uri="{FF2B5EF4-FFF2-40B4-BE49-F238E27FC236}">
                <a16:creationId xmlns:a16="http://schemas.microsoft.com/office/drawing/2014/main" id="{78D33007-EE51-476A-8933-1C7094C4B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778"/>
          <a:stretch/>
        </p:blipFill>
        <p:spPr>
          <a:xfrm>
            <a:off x="6387053" y="4754880"/>
            <a:ext cx="3671347" cy="3017520"/>
          </a:xfrm>
          <a:prstGeom prst="rect">
            <a:avLst/>
          </a:prstGeom>
        </p:spPr>
      </p:pic>
    </p:spTree>
    <p:extLst>
      <p:ext uri="{BB962C8B-B14F-4D97-AF65-F5344CB8AC3E}">
        <p14:creationId xmlns:p14="http://schemas.microsoft.com/office/powerpoint/2010/main" val="1385090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State timeline</a:t>
            </a:r>
          </a:p>
        </p:txBody>
      </p:sp>
      <p:sp>
        <p:nvSpPr>
          <p:cNvPr id="7" name="Arrow: Right 6">
            <a:extLst>
              <a:ext uri="{FF2B5EF4-FFF2-40B4-BE49-F238E27FC236}">
                <a16:creationId xmlns:a16="http://schemas.microsoft.com/office/drawing/2014/main" id="{E405C558-B8FB-4588-A3E2-C31E5CB8F01E}"/>
              </a:ext>
            </a:extLst>
          </p:cNvPr>
          <p:cNvSpPr/>
          <p:nvPr/>
        </p:nvSpPr>
        <p:spPr>
          <a:xfrm>
            <a:off x="381000" y="2535991"/>
            <a:ext cx="9525000" cy="3255209"/>
          </a:xfrm>
          <a:prstGeom prst="rightArrow">
            <a:avLst>
              <a:gd name="adj1" fmla="val 50000"/>
              <a:gd name="adj2" fmla="val 58843"/>
            </a:avLst>
          </a:prstGeom>
          <a:solidFill>
            <a:srgbClr val="9D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Process 7">
            <a:extLst>
              <a:ext uri="{FF2B5EF4-FFF2-40B4-BE49-F238E27FC236}">
                <a16:creationId xmlns:a16="http://schemas.microsoft.com/office/drawing/2014/main" id="{AFB2E193-01DF-4243-B08D-55BA8BC661C0}"/>
              </a:ext>
            </a:extLst>
          </p:cNvPr>
          <p:cNvSpPr/>
          <p:nvPr/>
        </p:nvSpPr>
        <p:spPr>
          <a:xfrm>
            <a:off x="838200" y="2438400"/>
            <a:ext cx="2133600" cy="3352800"/>
          </a:xfrm>
          <a:prstGeom prst="flowChartProcess">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6538" indent="-236538">
              <a:spcBef>
                <a:spcPts val="1200"/>
              </a:spcBef>
              <a:buFont typeface="Wingdings" panose="05000000000000000000" pitchFamily="2" charset="2"/>
              <a:buChar char="§"/>
            </a:pPr>
            <a:r>
              <a:rPr lang="en-US" sz="2000" dirty="0">
                <a:solidFill>
                  <a:schemeClr val="bg1"/>
                </a:solidFill>
                <a:latin typeface="Century Gothic" panose="020B0502020202020204" pitchFamily="34" charset="0"/>
              </a:rPr>
              <a:t>Understand the basic principles of the MFL.</a:t>
            </a:r>
          </a:p>
          <a:p>
            <a:pPr marL="236538" indent="-236538">
              <a:spcBef>
                <a:spcPts val="1200"/>
              </a:spcBef>
              <a:buFont typeface="Wingdings" panose="05000000000000000000" pitchFamily="2" charset="2"/>
              <a:buChar char="§"/>
            </a:pPr>
            <a:r>
              <a:rPr lang="en-US" sz="2000" dirty="0">
                <a:solidFill>
                  <a:schemeClr val="bg1"/>
                </a:solidFill>
                <a:latin typeface="Century Gothic" panose="020B0502020202020204" pitchFamily="34" charset="0"/>
              </a:rPr>
              <a:t>Learn how facility updates are approved within the HFR.</a:t>
            </a:r>
          </a:p>
          <a:p>
            <a:pPr>
              <a:spcBef>
                <a:spcPts val="1200"/>
              </a:spcBef>
            </a:pPr>
            <a:endParaRPr lang="en-US" dirty="0">
              <a:solidFill>
                <a:schemeClr val="bg1"/>
              </a:solidFill>
              <a:latin typeface="Century Gothic" panose="020B0502020202020204" pitchFamily="34" charset="0"/>
            </a:endParaRPr>
          </a:p>
        </p:txBody>
      </p:sp>
      <p:sp>
        <p:nvSpPr>
          <p:cNvPr id="16" name="Flowchart: Process 15">
            <a:extLst>
              <a:ext uri="{FF2B5EF4-FFF2-40B4-BE49-F238E27FC236}">
                <a16:creationId xmlns:a16="http://schemas.microsoft.com/office/drawing/2014/main" id="{5A4B97C0-08A4-4322-AEF5-C3FC3D5C3FE4}"/>
              </a:ext>
            </a:extLst>
          </p:cNvPr>
          <p:cNvSpPr/>
          <p:nvPr/>
        </p:nvSpPr>
        <p:spPr>
          <a:xfrm>
            <a:off x="3200400" y="2438400"/>
            <a:ext cx="2133598" cy="3352800"/>
          </a:xfrm>
          <a:prstGeom prst="flowChartProcess">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6538" indent="-236538">
              <a:spcBef>
                <a:spcPts val="1200"/>
              </a:spcBef>
              <a:buFont typeface="Wingdings" panose="05000000000000000000" pitchFamily="2" charset="2"/>
              <a:buChar char="§"/>
            </a:pPr>
            <a:r>
              <a:rPr lang="en-US" sz="2000" spc="-50" dirty="0">
                <a:solidFill>
                  <a:schemeClr val="bg1"/>
                </a:solidFill>
                <a:latin typeface="Century Gothic" panose="020B0502020202020204" pitchFamily="34" charset="0"/>
              </a:rPr>
              <a:t>Conduct a</a:t>
            </a:r>
            <a:br>
              <a:rPr lang="en-US" sz="2000" spc="-50" dirty="0">
                <a:solidFill>
                  <a:schemeClr val="bg1"/>
                </a:solidFill>
                <a:latin typeface="Century Gothic" panose="020B0502020202020204" pitchFamily="34" charset="0"/>
              </a:rPr>
            </a:br>
            <a:r>
              <a:rPr lang="en-US" sz="2000" spc="-50" dirty="0">
                <a:solidFill>
                  <a:schemeClr val="bg1"/>
                </a:solidFill>
                <a:latin typeface="Century Gothic" panose="020B0502020202020204" pitchFamily="34" charset="0"/>
              </a:rPr>
              <a:t>desk review.</a:t>
            </a:r>
          </a:p>
          <a:p>
            <a:pPr marL="236538" indent="-236538">
              <a:spcBef>
                <a:spcPts val="1200"/>
              </a:spcBef>
              <a:buFont typeface="Wingdings" panose="05000000000000000000" pitchFamily="2" charset="2"/>
              <a:buChar char="§"/>
            </a:pPr>
            <a:r>
              <a:rPr lang="en-US" sz="2000" spc="-50" dirty="0">
                <a:solidFill>
                  <a:schemeClr val="bg1"/>
                </a:solidFill>
                <a:latin typeface="Century Gothic" panose="020B0502020202020204" pitchFamily="34" charset="0"/>
              </a:rPr>
              <a:t>Leverage field visits to collect missing geo-coordinates. </a:t>
            </a:r>
          </a:p>
          <a:p>
            <a:pPr marL="236538" indent="-236538">
              <a:spcBef>
                <a:spcPts val="1200"/>
              </a:spcBef>
              <a:buFont typeface="Wingdings" panose="05000000000000000000" pitchFamily="2" charset="2"/>
              <a:buChar char="§"/>
            </a:pPr>
            <a:r>
              <a:rPr lang="en-US" sz="2000" spc="-50" dirty="0">
                <a:solidFill>
                  <a:schemeClr val="bg1"/>
                </a:solidFill>
                <a:latin typeface="Century Gothic" panose="020B0502020202020204" pitchFamily="34" charset="0"/>
              </a:rPr>
              <a:t>Collect service delivery data.</a:t>
            </a:r>
          </a:p>
        </p:txBody>
      </p:sp>
      <p:sp>
        <p:nvSpPr>
          <p:cNvPr id="18" name="TextBox 17">
            <a:extLst>
              <a:ext uri="{FF2B5EF4-FFF2-40B4-BE49-F238E27FC236}">
                <a16:creationId xmlns:a16="http://schemas.microsoft.com/office/drawing/2014/main" id="{26C887F4-59F7-4898-A7B7-DE4E17B9D924}"/>
              </a:ext>
            </a:extLst>
          </p:cNvPr>
          <p:cNvSpPr txBox="1"/>
          <p:nvPr/>
        </p:nvSpPr>
        <p:spPr>
          <a:xfrm>
            <a:off x="7543800" y="3274874"/>
            <a:ext cx="2057400" cy="1754326"/>
          </a:xfrm>
          <a:prstGeom prst="rect">
            <a:avLst/>
          </a:prstGeom>
          <a:noFill/>
        </p:spPr>
        <p:txBody>
          <a:bodyPr wrap="square" rtlCol="0">
            <a:spAutoFit/>
          </a:bodyPr>
          <a:lstStyle/>
          <a:p>
            <a:pPr algn="ctr"/>
            <a:r>
              <a:rPr lang="en-US" b="1" spc="-50" dirty="0">
                <a:solidFill>
                  <a:srgbClr val="002E3A"/>
                </a:solidFill>
                <a:latin typeface="Century Gothic" panose="020B0502020202020204" pitchFamily="34" charset="0"/>
              </a:rPr>
              <a:t>Facility </a:t>
            </a:r>
            <a:br>
              <a:rPr lang="en-US" b="1" spc="-50" dirty="0">
                <a:solidFill>
                  <a:srgbClr val="002E3A"/>
                </a:solidFill>
                <a:latin typeface="Century Gothic" panose="020B0502020202020204" pitchFamily="34" charset="0"/>
              </a:rPr>
            </a:br>
            <a:r>
              <a:rPr lang="en-US" b="1" spc="-50" dirty="0">
                <a:solidFill>
                  <a:srgbClr val="002E3A"/>
                </a:solidFill>
                <a:latin typeface="Century Gothic" panose="020B0502020202020204" pitchFamily="34" charset="0"/>
              </a:rPr>
              <a:t>updates are approved within HFR and </a:t>
            </a:r>
            <a:br>
              <a:rPr lang="en-US" b="1" spc="-50" dirty="0">
                <a:solidFill>
                  <a:srgbClr val="002E3A"/>
                </a:solidFill>
                <a:latin typeface="Century Gothic" panose="020B0502020202020204" pitchFamily="34" charset="0"/>
              </a:rPr>
            </a:br>
            <a:r>
              <a:rPr lang="en-US" b="1" spc="-50" dirty="0">
                <a:solidFill>
                  <a:srgbClr val="002E3A"/>
                </a:solidFill>
                <a:latin typeface="Century Gothic" panose="020B0502020202020204" pitchFamily="34" charset="0"/>
              </a:rPr>
              <a:t>pushed to the DHIS 2</a:t>
            </a:r>
          </a:p>
        </p:txBody>
      </p:sp>
      <p:sp>
        <p:nvSpPr>
          <p:cNvPr id="19" name="TextBox 18">
            <a:extLst>
              <a:ext uri="{FF2B5EF4-FFF2-40B4-BE49-F238E27FC236}">
                <a16:creationId xmlns:a16="http://schemas.microsoft.com/office/drawing/2014/main" id="{80678624-EFFE-417B-AE9C-B559CAE71839}"/>
              </a:ext>
            </a:extLst>
          </p:cNvPr>
          <p:cNvSpPr txBox="1"/>
          <p:nvPr/>
        </p:nvSpPr>
        <p:spPr>
          <a:xfrm>
            <a:off x="76199" y="6786946"/>
            <a:ext cx="9906001" cy="584775"/>
          </a:xfrm>
          <a:prstGeom prst="rect">
            <a:avLst/>
          </a:prstGeom>
          <a:noFill/>
        </p:spPr>
        <p:txBody>
          <a:bodyPr wrap="square" lIns="0" rIns="0" rtlCol="0">
            <a:spAutoFit/>
          </a:bodyPr>
          <a:lstStyle/>
          <a:p>
            <a:pPr algn="ctr"/>
            <a:r>
              <a:rPr lang="en-US" sz="3200" dirty="0">
                <a:solidFill>
                  <a:srgbClr val="555276"/>
                </a:solidFill>
                <a:latin typeface="Century Gothic" panose="020B0502020202020204" pitchFamily="34" charset="0"/>
              </a:rPr>
              <a:t>MFL fully implemented at the state level!</a:t>
            </a:r>
          </a:p>
        </p:txBody>
      </p:sp>
      <p:sp>
        <p:nvSpPr>
          <p:cNvPr id="9" name="TextBox 8">
            <a:extLst>
              <a:ext uri="{FF2B5EF4-FFF2-40B4-BE49-F238E27FC236}">
                <a16:creationId xmlns:a16="http://schemas.microsoft.com/office/drawing/2014/main" id="{68064629-7914-4538-8238-65D796B618EB}"/>
              </a:ext>
            </a:extLst>
          </p:cNvPr>
          <p:cNvSpPr txBox="1"/>
          <p:nvPr/>
        </p:nvSpPr>
        <p:spPr>
          <a:xfrm>
            <a:off x="838200" y="1607403"/>
            <a:ext cx="2133600" cy="830997"/>
          </a:xfrm>
          <a:prstGeom prst="rect">
            <a:avLst/>
          </a:prstGeom>
          <a:noFill/>
        </p:spPr>
        <p:txBody>
          <a:bodyPr wrap="square" rtlCol="0">
            <a:spAutoFit/>
          </a:bodyPr>
          <a:lstStyle/>
          <a:p>
            <a:pPr algn="ctr"/>
            <a:r>
              <a:rPr lang="en-US" sz="2400" dirty="0">
                <a:latin typeface="Century Gothic" panose="020B0502020202020204" pitchFamily="34" charset="0"/>
              </a:rPr>
              <a:t>Phase A </a:t>
            </a:r>
          </a:p>
          <a:p>
            <a:pPr algn="ctr"/>
            <a:r>
              <a:rPr lang="en-US" sz="2400" dirty="0">
                <a:latin typeface="Century Gothic" panose="020B0502020202020204" pitchFamily="34" charset="0"/>
              </a:rPr>
              <a:t>Training </a:t>
            </a:r>
          </a:p>
        </p:txBody>
      </p:sp>
      <p:sp>
        <p:nvSpPr>
          <p:cNvPr id="10" name="TextBox 9">
            <a:extLst>
              <a:ext uri="{FF2B5EF4-FFF2-40B4-BE49-F238E27FC236}">
                <a16:creationId xmlns:a16="http://schemas.microsoft.com/office/drawing/2014/main" id="{BCE80279-D4CA-475A-8427-93912C50B9FE}"/>
              </a:ext>
            </a:extLst>
          </p:cNvPr>
          <p:cNvSpPr txBox="1"/>
          <p:nvPr/>
        </p:nvSpPr>
        <p:spPr>
          <a:xfrm>
            <a:off x="3200400" y="1600200"/>
            <a:ext cx="2133600" cy="830997"/>
          </a:xfrm>
          <a:prstGeom prst="rect">
            <a:avLst/>
          </a:prstGeom>
          <a:noFill/>
        </p:spPr>
        <p:txBody>
          <a:bodyPr wrap="square" rtlCol="0">
            <a:spAutoFit/>
          </a:bodyPr>
          <a:lstStyle/>
          <a:p>
            <a:pPr algn="ctr"/>
            <a:r>
              <a:rPr lang="en-US" sz="2400" dirty="0">
                <a:latin typeface="Century Gothic" panose="020B0502020202020204" pitchFamily="34" charset="0"/>
              </a:rPr>
              <a:t>Data </a:t>
            </a:r>
          </a:p>
          <a:p>
            <a:pPr algn="ctr"/>
            <a:r>
              <a:rPr lang="en-US" sz="2400" dirty="0">
                <a:latin typeface="Century Gothic" panose="020B0502020202020204" pitchFamily="34" charset="0"/>
              </a:rPr>
              <a:t>Collection</a:t>
            </a:r>
            <a:endParaRPr lang="en-US" dirty="0">
              <a:latin typeface="Century Gothic" panose="020B0502020202020204" pitchFamily="34" charset="0"/>
            </a:endParaRPr>
          </a:p>
        </p:txBody>
      </p:sp>
      <p:sp>
        <p:nvSpPr>
          <p:cNvPr id="11" name="TextBox 10">
            <a:extLst>
              <a:ext uri="{FF2B5EF4-FFF2-40B4-BE49-F238E27FC236}">
                <a16:creationId xmlns:a16="http://schemas.microsoft.com/office/drawing/2014/main" id="{38343EAC-8000-4EDC-9244-59AFFB5C047C}"/>
              </a:ext>
            </a:extLst>
          </p:cNvPr>
          <p:cNvSpPr txBox="1"/>
          <p:nvPr/>
        </p:nvSpPr>
        <p:spPr>
          <a:xfrm>
            <a:off x="5562600" y="1600200"/>
            <a:ext cx="2133600" cy="830997"/>
          </a:xfrm>
          <a:prstGeom prst="rect">
            <a:avLst/>
          </a:prstGeom>
          <a:noFill/>
        </p:spPr>
        <p:txBody>
          <a:bodyPr wrap="square" rtlCol="0">
            <a:spAutoFit/>
          </a:bodyPr>
          <a:lstStyle/>
          <a:p>
            <a:pPr algn="ctr"/>
            <a:r>
              <a:rPr lang="en-US" sz="2400" dirty="0">
                <a:latin typeface="Century Gothic" panose="020B0502020202020204" pitchFamily="34" charset="0"/>
              </a:rPr>
              <a:t>Phase B</a:t>
            </a:r>
          </a:p>
          <a:p>
            <a:pPr algn="ctr"/>
            <a:r>
              <a:rPr lang="en-US" sz="2400" dirty="0">
                <a:latin typeface="Century Gothic" panose="020B0502020202020204" pitchFamily="34" charset="0"/>
              </a:rPr>
              <a:t>Training </a:t>
            </a:r>
          </a:p>
        </p:txBody>
      </p:sp>
      <p:sp>
        <p:nvSpPr>
          <p:cNvPr id="12" name="Flowchart: Process 11">
            <a:extLst>
              <a:ext uri="{FF2B5EF4-FFF2-40B4-BE49-F238E27FC236}">
                <a16:creationId xmlns:a16="http://schemas.microsoft.com/office/drawing/2014/main" id="{0EC20B95-B14B-434C-9341-E16EF02E62B0}"/>
              </a:ext>
            </a:extLst>
          </p:cNvPr>
          <p:cNvSpPr/>
          <p:nvPr/>
        </p:nvSpPr>
        <p:spPr>
          <a:xfrm>
            <a:off x="5562600" y="2438400"/>
            <a:ext cx="2133600" cy="3352800"/>
          </a:xfrm>
          <a:prstGeom prst="flowChartProcess">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6538" indent="-236538">
              <a:spcBef>
                <a:spcPts val="1200"/>
              </a:spcBef>
              <a:buFont typeface="Wingdings" panose="05000000000000000000" pitchFamily="2" charset="2"/>
              <a:buChar char="§"/>
            </a:pPr>
            <a:r>
              <a:rPr lang="en-US" sz="2000" spc="-50" dirty="0">
                <a:solidFill>
                  <a:schemeClr val="bg1"/>
                </a:solidFill>
                <a:latin typeface="Century Gothic" panose="020B0502020202020204" pitchFamily="34" charset="0"/>
              </a:rPr>
              <a:t>Assign user roles based on approval responsibilities.</a:t>
            </a:r>
          </a:p>
          <a:p>
            <a:pPr marL="236538" indent="-236538">
              <a:spcBef>
                <a:spcPts val="1200"/>
              </a:spcBef>
              <a:buFont typeface="Wingdings" panose="05000000000000000000" pitchFamily="2" charset="2"/>
              <a:buChar char="§"/>
            </a:pPr>
            <a:r>
              <a:rPr lang="en-US" sz="2000" spc="-50" dirty="0">
                <a:solidFill>
                  <a:schemeClr val="bg1"/>
                </a:solidFill>
                <a:latin typeface="Century Gothic" panose="020B0502020202020204" pitchFamily="34" charset="0"/>
              </a:rPr>
              <a:t>Enter data in the HFR. </a:t>
            </a:r>
          </a:p>
          <a:p>
            <a:pPr marL="236538" indent="-236538">
              <a:spcBef>
                <a:spcPts val="1200"/>
              </a:spcBef>
              <a:buFont typeface="Wingdings" panose="05000000000000000000" pitchFamily="2" charset="2"/>
              <a:buChar char="§"/>
            </a:pPr>
            <a:r>
              <a:rPr lang="en-US" sz="2000" spc="-50" dirty="0">
                <a:solidFill>
                  <a:schemeClr val="bg1"/>
                </a:solidFill>
                <a:latin typeface="Century Gothic" panose="020B0502020202020204" pitchFamily="34" charset="0"/>
              </a:rPr>
              <a:t>Visualize maps for facility management. </a:t>
            </a:r>
          </a:p>
        </p:txBody>
      </p:sp>
      <p:sp>
        <p:nvSpPr>
          <p:cNvPr id="13" name="TextBox 12">
            <a:extLst>
              <a:ext uri="{FF2B5EF4-FFF2-40B4-BE49-F238E27FC236}">
                <a16:creationId xmlns:a16="http://schemas.microsoft.com/office/drawing/2014/main" id="{6A5E90DA-F58E-4E4E-97DA-EDCFD1F93AFA}"/>
              </a:ext>
            </a:extLst>
          </p:cNvPr>
          <p:cNvSpPr txBox="1"/>
          <p:nvPr/>
        </p:nvSpPr>
        <p:spPr>
          <a:xfrm>
            <a:off x="838200" y="5835134"/>
            <a:ext cx="2133600" cy="461665"/>
          </a:xfrm>
          <a:prstGeom prst="rect">
            <a:avLst/>
          </a:prstGeom>
          <a:noFill/>
        </p:spPr>
        <p:txBody>
          <a:bodyPr wrap="square" rtlCol="0">
            <a:spAutoFit/>
          </a:bodyPr>
          <a:lstStyle/>
          <a:p>
            <a:pPr algn="ctr"/>
            <a:r>
              <a:rPr lang="en-US" sz="2400" dirty="0">
                <a:solidFill>
                  <a:srgbClr val="002E3A"/>
                </a:solidFill>
                <a:latin typeface="Century Gothic" panose="020B0502020202020204" pitchFamily="34" charset="0"/>
              </a:rPr>
              <a:t>(3 days)</a:t>
            </a:r>
          </a:p>
        </p:txBody>
      </p:sp>
      <p:sp>
        <p:nvSpPr>
          <p:cNvPr id="14" name="TextBox 13">
            <a:extLst>
              <a:ext uri="{FF2B5EF4-FFF2-40B4-BE49-F238E27FC236}">
                <a16:creationId xmlns:a16="http://schemas.microsoft.com/office/drawing/2014/main" id="{1107FFCE-C716-4284-BD38-7F3DBFA3B669}"/>
              </a:ext>
            </a:extLst>
          </p:cNvPr>
          <p:cNvSpPr txBox="1"/>
          <p:nvPr/>
        </p:nvSpPr>
        <p:spPr>
          <a:xfrm>
            <a:off x="3200399" y="5862935"/>
            <a:ext cx="2133599" cy="461665"/>
          </a:xfrm>
          <a:prstGeom prst="rect">
            <a:avLst/>
          </a:prstGeom>
          <a:noFill/>
        </p:spPr>
        <p:txBody>
          <a:bodyPr wrap="square" rtlCol="0">
            <a:spAutoFit/>
          </a:bodyPr>
          <a:lstStyle/>
          <a:p>
            <a:pPr algn="ctr"/>
            <a:r>
              <a:rPr lang="en-US" sz="2400" dirty="0">
                <a:solidFill>
                  <a:srgbClr val="002E3A"/>
                </a:solidFill>
                <a:latin typeface="Century Gothic" panose="020B0502020202020204" pitchFamily="34" charset="0"/>
              </a:rPr>
              <a:t>(4 weeks)</a:t>
            </a:r>
          </a:p>
        </p:txBody>
      </p:sp>
      <p:sp>
        <p:nvSpPr>
          <p:cNvPr id="15" name="TextBox 14">
            <a:extLst>
              <a:ext uri="{FF2B5EF4-FFF2-40B4-BE49-F238E27FC236}">
                <a16:creationId xmlns:a16="http://schemas.microsoft.com/office/drawing/2014/main" id="{84378CC1-24B9-4E0F-9F8A-361C31D9BC2D}"/>
              </a:ext>
            </a:extLst>
          </p:cNvPr>
          <p:cNvSpPr txBox="1"/>
          <p:nvPr/>
        </p:nvSpPr>
        <p:spPr>
          <a:xfrm>
            <a:off x="5562599" y="5862935"/>
            <a:ext cx="2133599" cy="461665"/>
          </a:xfrm>
          <a:prstGeom prst="rect">
            <a:avLst/>
          </a:prstGeom>
          <a:noFill/>
        </p:spPr>
        <p:txBody>
          <a:bodyPr wrap="square" rtlCol="0">
            <a:spAutoFit/>
          </a:bodyPr>
          <a:lstStyle/>
          <a:p>
            <a:pPr algn="ctr"/>
            <a:r>
              <a:rPr lang="en-US" sz="2400" dirty="0">
                <a:latin typeface="Century Gothic" panose="020B0502020202020204" pitchFamily="34" charset="0"/>
              </a:rPr>
              <a:t>(3 days)</a:t>
            </a:r>
          </a:p>
        </p:txBody>
      </p:sp>
    </p:spTree>
    <p:extLst>
      <p:ext uri="{BB962C8B-B14F-4D97-AF65-F5344CB8AC3E}">
        <p14:creationId xmlns:p14="http://schemas.microsoft.com/office/powerpoint/2010/main" val="391379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219200"/>
            <a:ext cx="6858000" cy="2590800"/>
          </a:xfrm>
          <a:prstGeom prst="rect">
            <a:avLst/>
          </a:prstGeom>
          <a:solidFill>
            <a:srgbClr val="E3B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311743C-CABD-4AF4-994E-96B292880B9D}"/>
              </a:ext>
            </a:extLst>
          </p:cNvPr>
          <p:cNvSpPr>
            <a:spLocks noGrp="1"/>
          </p:cNvSpPr>
          <p:nvPr>
            <p:ph type="body" sz="quarter" idx="11"/>
          </p:nvPr>
        </p:nvSpPr>
        <p:spPr>
          <a:xfrm>
            <a:off x="1295400" y="1371600"/>
            <a:ext cx="7239000" cy="3962400"/>
          </a:xfrm>
        </p:spPr>
        <p:txBody>
          <a:bodyPr/>
          <a:lstStyle/>
          <a:p>
            <a:pPr algn="ctr">
              <a:lnSpc>
                <a:spcPts val="5900"/>
              </a:lnSpc>
            </a:pPr>
            <a:endParaRPr lang="en-US" sz="5500" b="1" dirty="0">
              <a:solidFill>
                <a:srgbClr val="002E3A"/>
              </a:solidFill>
              <a:latin typeface="Century Gothic" panose="020B0502020202020204" pitchFamily="34" charset="0"/>
            </a:endParaRPr>
          </a:p>
          <a:p>
            <a:pPr algn="ctr">
              <a:lnSpc>
                <a:spcPts val="5900"/>
              </a:lnSpc>
            </a:pPr>
            <a:endParaRPr lang="en-US" sz="5500" b="1" dirty="0">
              <a:solidFill>
                <a:srgbClr val="002E3A"/>
              </a:solidFill>
              <a:latin typeface="Century Gothic" panose="020B0502020202020204" pitchFamily="34" charset="0"/>
            </a:endParaRPr>
          </a:p>
          <a:p>
            <a:pPr algn="ctr">
              <a:lnSpc>
                <a:spcPts val="5900"/>
              </a:lnSpc>
            </a:pPr>
            <a:r>
              <a:rPr lang="en-US" sz="5500" b="1" dirty="0">
                <a:solidFill>
                  <a:srgbClr val="002E3A"/>
                </a:solidFill>
                <a:latin typeface="Century Gothic" panose="020B0502020202020204" pitchFamily="34" charset="0"/>
              </a:rPr>
              <a:t>Discussion</a:t>
            </a:r>
          </a:p>
        </p:txBody>
      </p:sp>
      <p:pic>
        <p:nvPicPr>
          <p:cNvPr id="5" name="Picture 4">
            <a:extLst>
              <a:ext uri="{FF2B5EF4-FFF2-40B4-BE49-F238E27FC236}">
                <a16:creationId xmlns:a16="http://schemas.microsoft.com/office/drawing/2014/main" id="{4FCC835D-079F-400F-AD84-7E07E0D54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810000"/>
            <a:ext cx="6113265" cy="3962400"/>
          </a:xfrm>
          <a:prstGeom prst="rect">
            <a:avLst/>
          </a:prstGeom>
        </p:spPr>
      </p:pic>
    </p:spTree>
    <p:extLst>
      <p:ext uri="{BB962C8B-B14F-4D97-AF65-F5344CB8AC3E}">
        <p14:creationId xmlns:p14="http://schemas.microsoft.com/office/powerpoint/2010/main" val="1948769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173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219200"/>
            <a:ext cx="6858000" cy="2590800"/>
          </a:xfrm>
          <a:prstGeom prst="rect">
            <a:avLst/>
          </a:prstGeom>
          <a:solidFill>
            <a:srgbClr val="E3B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311743C-CABD-4AF4-994E-96B292880B9D}"/>
              </a:ext>
            </a:extLst>
          </p:cNvPr>
          <p:cNvSpPr>
            <a:spLocks noGrp="1"/>
          </p:cNvSpPr>
          <p:nvPr>
            <p:ph type="body" sz="quarter" idx="11"/>
          </p:nvPr>
        </p:nvSpPr>
        <p:spPr>
          <a:xfrm>
            <a:off x="1752600" y="1600200"/>
            <a:ext cx="6400800" cy="3962400"/>
          </a:xfrm>
        </p:spPr>
        <p:txBody>
          <a:bodyPr/>
          <a:lstStyle/>
          <a:p>
            <a:pPr algn="ctr">
              <a:lnSpc>
                <a:spcPts val="5900"/>
              </a:lnSpc>
            </a:pPr>
            <a:endParaRPr lang="en-US" sz="5500" b="1" dirty="0">
              <a:solidFill>
                <a:srgbClr val="002E3A"/>
              </a:solidFill>
              <a:latin typeface="Century Gothic" panose="020B0502020202020204" pitchFamily="34" charset="0"/>
            </a:endParaRPr>
          </a:p>
          <a:p>
            <a:pPr algn="ctr">
              <a:lnSpc>
                <a:spcPts val="5900"/>
              </a:lnSpc>
            </a:pPr>
            <a:endParaRPr lang="en-US" sz="5500" b="1" dirty="0">
              <a:solidFill>
                <a:srgbClr val="002E3A"/>
              </a:solidFill>
              <a:latin typeface="Century Gothic" panose="020B0502020202020204" pitchFamily="34" charset="0"/>
            </a:endParaRPr>
          </a:p>
          <a:p>
            <a:pPr algn="ctr">
              <a:lnSpc>
                <a:spcPts val="5900"/>
              </a:lnSpc>
            </a:pPr>
            <a:r>
              <a:rPr lang="en-US" sz="5500" b="1" dirty="0">
                <a:solidFill>
                  <a:srgbClr val="002E3A"/>
                </a:solidFill>
                <a:latin typeface="Century Gothic" panose="020B0502020202020204" pitchFamily="34" charset="0"/>
              </a:rPr>
              <a:t>SQUAD tool</a:t>
            </a:r>
          </a:p>
          <a:p>
            <a:pPr algn="ctr">
              <a:lnSpc>
                <a:spcPts val="5900"/>
              </a:lnSpc>
            </a:pPr>
            <a:r>
              <a:rPr lang="en-US" sz="5500" dirty="0">
                <a:solidFill>
                  <a:srgbClr val="002E3A"/>
                </a:solidFill>
                <a:latin typeface="Century Gothic" panose="020B0502020202020204" pitchFamily="34" charset="0"/>
              </a:rPr>
              <a:t>measures </a:t>
            </a:r>
            <a:br>
              <a:rPr lang="en-US" sz="5500" dirty="0">
                <a:solidFill>
                  <a:srgbClr val="002E3A"/>
                </a:solidFill>
                <a:latin typeface="Century Gothic" panose="020B0502020202020204" pitchFamily="34" charset="0"/>
              </a:rPr>
            </a:br>
            <a:r>
              <a:rPr lang="en-US" sz="5500" dirty="0">
                <a:solidFill>
                  <a:srgbClr val="002E3A"/>
                </a:solidFill>
                <a:latin typeface="Century Gothic" panose="020B0502020202020204" pitchFamily="34" charset="0"/>
              </a:rPr>
              <a:t>data quality</a:t>
            </a:r>
          </a:p>
        </p:txBody>
      </p:sp>
      <p:pic>
        <p:nvPicPr>
          <p:cNvPr id="5" name="Picture 4">
            <a:extLst>
              <a:ext uri="{FF2B5EF4-FFF2-40B4-BE49-F238E27FC236}">
                <a16:creationId xmlns:a16="http://schemas.microsoft.com/office/drawing/2014/main" id="{7E0D6673-793E-4FBD-AEC2-9EC3C3B380B9}"/>
              </a:ext>
            </a:extLst>
          </p:cNvPr>
          <p:cNvPicPr>
            <a:picLocks noChangeAspect="1"/>
          </p:cNvPicPr>
          <p:nvPr/>
        </p:nvPicPr>
        <p:blipFill rotWithShape="1">
          <a:blip r:embed="rId2">
            <a:extLst>
              <a:ext uri="{28A0092B-C50C-407E-A947-70E740481C1C}">
                <a14:useLocalDpi xmlns:a14="http://schemas.microsoft.com/office/drawing/2010/main" val="0"/>
              </a:ext>
            </a:extLst>
          </a:blip>
          <a:srcRect t="29174" r="29961" b="20548"/>
          <a:stretch/>
        </p:blipFill>
        <p:spPr>
          <a:xfrm>
            <a:off x="1524000" y="5486400"/>
            <a:ext cx="6858000" cy="2286000"/>
          </a:xfrm>
          <a:prstGeom prst="rect">
            <a:avLst/>
          </a:prstGeom>
        </p:spPr>
      </p:pic>
    </p:spTree>
    <p:extLst>
      <p:ext uri="{BB962C8B-B14F-4D97-AF65-F5344CB8AC3E}">
        <p14:creationId xmlns:p14="http://schemas.microsoft.com/office/powerpoint/2010/main" val="3171708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C6EC-A9E0-4353-8F73-519587F8E133}"/>
              </a:ext>
            </a:extLst>
          </p:cNvPr>
          <p:cNvSpPr>
            <a:spLocks noGrp="1"/>
          </p:cNvSpPr>
          <p:nvPr>
            <p:ph type="title"/>
          </p:nvPr>
        </p:nvSpPr>
        <p:spPr>
          <a:xfrm>
            <a:off x="611769" y="366812"/>
            <a:ext cx="8989432" cy="1143000"/>
          </a:xfrm>
        </p:spPr>
        <p:txBody>
          <a:bodyPr/>
          <a:lstStyle/>
          <a:p>
            <a:r>
              <a:rPr lang="en-US" dirty="0">
                <a:latin typeface="Century Gothic" panose="020B0502020202020204" pitchFamily="34" charset="0"/>
              </a:rPr>
              <a:t>SQUAD tool</a:t>
            </a:r>
          </a:p>
        </p:txBody>
      </p:sp>
      <p:sp>
        <p:nvSpPr>
          <p:cNvPr id="3" name="Text Placeholder 2">
            <a:extLst>
              <a:ext uri="{FF2B5EF4-FFF2-40B4-BE49-F238E27FC236}">
                <a16:creationId xmlns:a16="http://schemas.microsoft.com/office/drawing/2014/main" id="{3E2DE7DA-8FC6-42FA-BCF2-2438169B691F}"/>
              </a:ext>
            </a:extLst>
          </p:cNvPr>
          <p:cNvSpPr>
            <a:spLocks noGrp="1"/>
          </p:cNvSpPr>
          <p:nvPr>
            <p:ph type="body" sz="quarter" idx="10"/>
          </p:nvPr>
        </p:nvSpPr>
        <p:spPr>
          <a:xfrm>
            <a:off x="762000" y="2286000"/>
            <a:ext cx="8839200" cy="4800599"/>
          </a:xfrm>
        </p:spPr>
        <p:txBody>
          <a:bodyPr anchor="t"/>
          <a:lstStyle/>
          <a:p>
            <a:pPr marL="342900" indent="-342900">
              <a:lnSpc>
                <a:spcPts val="3400"/>
              </a:lnSpc>
              <a:spcBef>
                <a:spcPts val="1200"/>
              </a:spcBef>
              <a:spcAft>
                <a:spcPts val="600"/>
              </a:spcAft>
              <a:buFont typeface="Wingdings" panose="05000000000000000000" pitchFamily="2" charset="2"/>
              <a:buChar char="§"/>
            </a:pPr>
            <a:r>
              <a:rPr lang="en-US" sz="2600" dirty="0">
                <a:latin typeface="Century Gothic" panose="020B0502020202020204" pitchFamily="34" charset="0"/>
              </a:rPr>
              <a:t>MEASURE Evaluation, funded by the United States Agency for International Development (USAID) </a:t>
            </a:r>
            <a:br>
              <a:rPr lang="en-US" sz="2600" dirty="0">
                <a:latin typeface="Century Gothic" panose="020B0502020202020204" pitchFamily="34" charset="0"/>
              </a:rPr>
            </a:br>
            <a:r>
              <a:rPr lang="en-US" sz="2600" dirty="0">
                <a:latin typeface="Century Gothic" panose="020B0502020202020204" pitchFamily="34" charset="0"/>
              </a:rPr>
              <a:t>and the United States President’s Emergency Plan for AIDS Relief (PEPFAR), created the SQUAD tool </a:t>
            </a:r>
            <a:br>
              <a:rPr lang="en-US" sz="2600" dirty="0">
                <a:latin typeface="Century Gothic" panose="020B0502020202020204" pitchFamily="34" charset="0"/>
              </a:rPr>
            </a:br>
            <a:r>
              <a:rPr lang="en-US" sz="2600" dirty="0">
                <a:latin typeface="Century Gothic" panose="020B0502020202020204" pitchFamily="34" charset="0"/>
              </a:rPr>
              <a:t>to assess data quality issues.</a:t>
            </a:r>
          </a:p>
          <a:p>
            <a:pPr marL="342900" indent="-342900">
              <a:lnSpc>
                <a:spcPts val="3400"/>
              </a:lnSpc>
              <a:spcBef>
                <a:spcPts val="1200"/>
              </a:spcBef>
              <a:spcAft>
                <a:spcPts val="600"/>
              </a:spcAft>
              <a:buFont typeface="Wingdings" panose="05000000000000000000" pitchFamily="2" charset="2"/>
              <a:buChar char="§"/>
            </a:pPr>
            <a:r>
              <a:rPr lang="en-US" sz="2600" dirty="0">
                <a:latin typeface="Century Gothic" panose="020B0502020202020204" pitchFamily="34" charset="0"/>
              </a:rPr>
              <a:t>The tool performs a data quality check on data sets, rapidly and automatically looking for anomalies in the data that need to be investigated.</a:t>
            </a:r>
          </a:p>
          <a:p>
            <a:pPr marL="342900" indent="-342900">
              <a:lnSpc>
                <a:spcPts val="3400"/>
              </a:lnSpc>
              <a:spcBef>
                <a:spcPts val="1200"/>
              </a:spcBef>
              <a:buFont typeface="Wingdings" panose="05000000000000000000" pitchFamily="2" charset="2"/>
              <a:buChar char="§"/>
            </a:pPr>
            <a:r>
              <a:rPr lang="en-US" sz="2600" dirty="0">
                <a:latin typeface="Century Gothic" panose="020B0502020202020204" pitchFamily="34" charset="0"/>
              </a:rPr>
              <a:t>In Nigeria, it is used to assist in development </a:t>
            </a:r>
            <a:br>
              <a:rPr lang="en-US" sz="2600" dirty="0">
                <a:latin typeface="Century Gothic" panose="020B0502020202020204" pitchFamily="34" charset="0"/>
              </a:rPr>
            </a:br>
            <a:r>
              <a:rPr lang="en-US" sz="2600" dirty="0">
                <a:latin typeface="Century Gothic" panose="020B0502020202020204" pitchFamily="34" charset="0"/>
              </a:rPr>
              <a:t>of an action plan to improve data in an MFL.</a:t>
            </a:r>
          </a:p>
        </p:txBody>
      </p:sp>
      <p:sp>
        <p:nvSpPr>
          <p:cNvPr id="4" name="Text Placeholder 3">
            <a:extLst>
              <a:ext uri="{FF2B5EF4-FFF2-40B4-BE49-F238E27FC236}">
                <a16:creationId xmlns:a16="http://schemas.microsoft.com/office/drawing/2014/main" id="{8E6D96C4-9B63-4218-B25F-10C77E10A1E9}"/>
              </a:ext>
            </a:extLst>
          </p:cNvPr>
          <p:cNvSpPr>
            <a:spLocks noGrp="1"/>
          </p:cNvSpPr>
          <p:nvPr>
            <p:ph type="body" sz="quarter" idx="11"/>
          </p:nvPr>
        </p:nvSpPr>
        <p:spPr>
          <a:xfrm>
            <a:off x="611768" y="1143000"/>
            <a:ext cx="6579477" cy="1024237"/>
          </a:xfrm>
        </p:spPr>
        <p:txBody>
          <a:bodyPr/>
          <a:lstStyle/>
          <a:p>
            <a:r>
              <a:rPr lang="en-US" dirty="0">
                <a:latin typeface="Century Gothic" panose="020B0502020202020204" pitchFamily="34" charset="0"/>
              </a:rPr>
              <a:t>Development</a:t>
            </a:r>
          </a:p>
        </p:txBody>
      </p:sp>
    </p:spTree>
    <p:extLst>
      <p:ext uri="{BB962C8B-B14F-4D97-AF65-F5344CB8AC3E}">
        <p14:creationId xmlns:p14="http://schemas.microsoft.com/office/powerpoint/2010/main" val="1704180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15C276-18FF-416F-94AC-E29AF22F7C50}"/>
              </a:ext>
            </a:extLst>
          </p:cNvPr>
          <p:cNvPicPr>
            <a:picLocks noChangeAspect="1"/>
          </p:cNvPicPr>
          <p:nvPr/>
        </p:nvPicPr>
        <p:blipFill>
          <a:blip r:embed="rId3"/>
          <a:stretch>
            <a:fillRect/>
          </a:stretch>
        </p:blipFill>
        <p:spPr>
          <a:xfrm>
            <a:off x="485850" y="1417320"/>
            <a:ext cx="9086700" cy="6126480"/>
          </a:xfrm>
          <a:prstGeom prst="rect">
            <a:avLst/>
          </a:prstGeom>
        </p:spPr>
      </p:pic>
      <p:sp>
        <p:nvSpPr>
          <p:cNvPr id="6" name="Title 1">
            <a:extLst>
              <a:ext uri="{FF2B5EF4-FFF2-40B4-BE49-F238E27FC236}">
                <a16:creationId xmlns:a16="http://schemas.microsoft.com/office/drawing/2014/main" id="{BEB4D05B-1C3A-4D22-BAD0-BCD758699ED5}"/>
              </a:ext>
            </a:extLst>
          </p:cNvPr>
          <p:cNvSpPr>
            <a:spLocks noGrp="1"/>
          </p:cNvSpPr>
          <p:nvPr>
            <p:ph type="title"/>
          </p:nvPr>
        </p:nvSpPr>
        <p:spPr>
          <a:xfrm>
            <a:off x="611769" y="366812"/>
            <a:ext cx="8989432" cy="1143000"/>
          </a:xfrm>
        </p:spPr>
        <p:txBody>
          <a:bodyPr/>
          <a:lstStyle/>
          <a:p>
            <a:r>
              <a:rPr lang="en-US" dirty="0">
                <a:latin typeface="Century Gothic" panose="020B0502020202020204" pitchFamily="34" charset="0"/>
              </a:rPr>
              <a:t>SQUAD tool</a:t>
            </a:r>
          </a:p>
        </p:txBody>
      </p:sp>
    </p:spTree>
    <p:extLst>
      <p:ext uri="{BB962C8B-B14F-4D97-AF65-F5344CB8AC3E}">
        <p14:creationId xmlns:p14="http://schemas.microsoft.com/office/powerpoint/2010/main" val="171396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665E-F401-4E6A-BD12-5496B7D105E8}"/>
              </a:ext>
            </a:extLst>
          </p:cNvPr>
          <p:cNvSpPr>
            <a:spLocks noGrp="1"/>
          </p:cNvSpPr>
          <p:nvPr>
            <p:ph type="title"/>
          </p:nvPr>
        </p:nvSpPr>
        <p:spPr>
          <a:xfrm>
            <a:off x="561845" y="366812"/>
            <a:ext cx="8724024" cy="724393"/>
          </a:xfrm>
        </p:spPr>
        <p:txBody>
          <a:bodyPr/>
          <a:lstStyle/>
          <a:p>
            <a:r>
              <a:rPr lang="en-US" dirty="0"/>
              <a:t>Six distinct anomalies</a:t>
            </a:r>
          </a:p>
        </p:txBody>
      </p:sp>
      <p:sp>
        <p:nvSpPr>
          <p:cNvPr id="3" name="Text Placeholder 2">
            <a:extLst>
              <a:ext uri="{FF2B5EF4-FFF2-40B4-BE49-F238E27FC236}">
                <a16:creationId xmlns:a16="http://schemas.microsoft.com/office/drawing/2014/main" id="{2AD951DA-FB15-4FE1-BD82-E838749B2D3F}"/>
              </a:ext>
            </a:extLst>
          </p:cNvPr>
          <p:cNvSpPr>
            <a:spLocks noGrp="1"/>
          </p:cNvSpPr>
          <p:nvPr>
            <p:ph type="body" sz="quarter" idx="10"/>
          </p:nvPr>
        </p:nvSpPr>
        <p:spPr>
          <a:xfrm>
            <a:off x="752343" y="2104153"/>
            <a:ext cx="9267955" cy="3508182"/>
          </a:xfrm>
        </p:spPr>
        <p:txBody>
          <a:bodyPr/>
          <a:lstStyle/>
          <a:p>
            <a:pPr marL="514350" indent="-514350">
              <a:spcBef>
                <a:spcPts val="1200"/>
              </a:spcBef>
              <a:spcAft>
                <a:spcPts val="400"/>
              </a:spcAft>
              <a:buAutoNum type="arabicPeriod"/>
            </a:pPr>
            <a:r>
              <a:rPr lang="en-US" sz="3200" dirty="0"/>
              <a:t>Missing geocoordinates</a:t>
            </a:r>
          </a:p>
          <a:p>
            <a:pPr marL="514350" indent="-514350" algn="l">
              <a:spcBef>
                <a:spcPts val="1200"/>
              </a:spcBef>
              <a:spcAft>
                <a:spcPts val="400"/>
              </a:spcAft>
              <a:buAutoNum type="arabicPeriod"/>
            </a:pPr>
            <a:r>
              <a:rPr lang="en-US" sz="3200" dirty="0"/>
              <a:t>Geocoordinates truncated</a:t>
            </a:r>
          </a:p>
          <a:p>
            <a:pPr marL="514350" indent="-514350">
              <a:spcBef>
                <a:spcPts val="1200"/>
              </a:spcBef>
              <a:spcAft>
                <a:spcPts val="400"/>
              </a:spcAft>
              <a:buAutoNum type="arabicPeriod"/>
            </a:pPr>
            <a:r>
              <a:rPr lang="en-US" sz="3200" dirty="0"/>
              <a:t>Duplicate/overlapping coordinates</a:t>
            </a:r>
          </a:p>
          <a:p>
            <a:pPr marL="514350" indent="-514350">
              <a:spcBef>
                <a:spcPts val="1200"/>
              </a:spcBef>
              <a:spcAft>
                <a:spcPts val="400"/>
              </a:spcAft>
              <a:buAutoNum type="arabicPeriod"/>
            </a:pPr>
            <a:r>
              <a:rPr lang="en-US" sz="3200" dirty="0"/>
              <a:t>Duplicate facility names</a:t>
            </a:r>
          </a:p>
          <a:p>
            <a:pPr marL="514350" indent="-514350">
              <a:spcBef>
                <a:spcPts val="1200"/>
              </a:spcBef>
              <a:spcAft>
                <a:spcPts val="400"/>
              </a:spcAft>
              <a:buAutoNum type="arabicPeriod"/>
            </a:pPr>
            <a:r>
              <a:rPr lang="en-US" sz="3200" dirty="0"/>
              <a:t>Site slightly outside local geographic (local government area [LGA]) boundaries</a:t>
            </a:r>
          </a:p>
          <a:p>
            <a:pPr marL="514350" indent="-514350">
              <a:spcBef>
                <a:spcPts val="1200"/>
              </a:spcBef>
              <a:spcAft>
                <a:spcPts val="400"/>
              </a:spcAft>
              <a:buAutoNum type="arabicPeriod"/>
            </a:pPr>
            <a:r>
              <a:rPr lang="en-US" sz="3200" dirty="0"/>
              <a:t>Site significantly outside LGA boundaries</a:t>
            </a:r>
          </a:p>
        </p:txBody>
      </p:sp>
      <p:sp>
        <p:nvSpPr>
          <p:cNvPr id="4" name="Text Placeholder 3">
            <a:extLst>
              <a:ext uri="{FF2B5EF4-FFF2-40B4-BE49-F238E27FC236}">
                <a16:creationId xmlns:a16="http://schemas.microsoft.com/office/drawing/2014/main" id="{C761CD67-3FE6-4EBE-8375-3C0D8A568A11}"/>
              </a:ext>
            </a:extLst>
          </p:cNvPr>
          <p:cNvSpPr>
            <a:spLocks noGrp="1"/>
          </p:cNvSpPr>
          <p:nvPr>
            <p:ph type="body" sz="quarter" idx="11"/>
          </p:nvPr>
        </p:nvSpPr>
        <p:spPr>
          <a:xfrm>
            <a:off x="561844" y="1091205"/>
            <a:ext cx="9267955" cy="837214"/>
          </a:xfrm>
        </p:spPr>
        <p:txBody>
          <a:bodyPr/>
          <a:lstStyle/>
          <a:p>
            <a:r>
              <a:rPr lang="en-US" dirty="0"/>
              <a:t>may indicate a data quality issue</a:t>
            </a:r>
          </a:p>
        </p:txBody>
      </p:sp>
      <p:sp>
        <p:nvSpPr>
          <p:cNvPr id="5" name="Text Placeholder 3">
            <a:extLst>
              <a:ext uri="{FF2B5EF4-FFF2-40B4-BE49-F238E27FC236}">
                <a16:creationId xmlns:a16="http://schemas.microsoft.com/office/drawing/2014/main" id="{17339147-4C41-4787-A78F-4DA8028FF66E}"/>
              </a:ext>
            </a:extLst>
          </p:cNvPr>
          <p:cNvSpPr txBox="1">
            <a:spLocks/>
          </p:cNvSpPr>
          <p:nvPr/>
        </p:nvSpPr>
        <p:spPr>
          <a:xfrm>
            <a:off x="152400" y="6781800"/>
            <a:ext cx="9267955" cy="837214"/>
          </a:xfrm>
          <a:prstGeom prst="rect">
            <a:avLst/>
          </a:prstGeom>
        </p:spPr>
        <p:txBody>
          <a:bodyPr/>
          <a:lstStyle>
            <a:lvl1pPr marL="0" eaLnBrk="1" hangingPunct="1">
              <a:defRPr sz="4400">
                <a:solidFill>
                  <a:srgbClr val="002E3A"/>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11125" algn="r"/>
            <a:r>
              <a:rPr lang="en-US" sz="3200" kern="0" dirty="0"/>
              <a:t>Each anomaly requires investigation!</a:t>
            </a:r>
          </a:p>
        </p:txBody>
      </p:sp>
    </p:spTree>
    <p:extLst>
      <p:ext uri="{BB962C8B-B14F-4D97-AF65-F5344CB8AC3E}">
        <p14:creationId xmlns:p14="http://schemas.microsoft.com/office/powerpoint/2010/main" val="249123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29F8-7AB8-4D92-9AA5-C1014B885226}"/>
              </a:ext>
            </a:extLst>
          </p:cNvPr>
          <p:cNvSpPr>
            <a:spLocks noGrp="1"/>
          </p:cNvSpPr>
          <p:nvPr>
            <p:ph type="title"/>
          </p:nvPr>
        </p:nvSpPr>
        <p:spPr>
          <a:xfrm>
            <a:off x="561844" y="366812"/>
            <a:ext cx="9953756" cy="837214"/>
          </a:xfrm>
        </p:spPr>
        <p:txBody>
          <a:bodyPr/>
          <a:lstStyle/>
          <a:p>
            <a:r>
              <a:rPr lang="en-US" dirty="0"/>
              <a:t>Missing coordinates (1)</a:t>
            </a:r>
          </a:p>
        </p:txBody>
      </p:sp>
      <p:sp>
        <p:nvSpPr>
          <p:cNvPr id="3" name="Text Placeholder 2">
            <a:extLst>
              <a:ext uri="{FF2B5EF4-FFF2-40B4-BE49-F238E27FC236}">
                <a16:creationId xmlns:a16="http://schemas.microsoft.com/office/drawing/2014/main" id="{911281DF-BFC2-4B8A-AD8A-69F35AFC18E5}"/>
              </a:ext>
            </a:extLst>
          </p:cNvPr>
          <p:cNvSpPr>
            <a:spLocks noGrp="1"/>
          </p:cNvSpPr>
          <p:nvPr>
            <p:ph type="body" sz="quarter" idx="10"/>
          </p:nvPr>
        </p:nvSpPr>
        <p:spPr>
          <a:xfrm>
            <a:off x="914400" y="6546337"/>
            <a:ext cx="8429755" cy="1047232"/>
          </a:xfrm>
        </p:spPr>
        <p:txBody>
          <a:bodyPr/>
          <a:lstStyle/>
          <a:p>
            <a:r>
              <a:rPr lang="en-US" dirty="0"/>
              <a:t>Q1: Which states have the most complete </a:t>
            </a:r>
            <a:br>
              <a:rPr lang="en-US" dirty="0"/>
            </a:br>
            <a:r>
              <a:rPr lang="en-US" dirty="0"/>
              <a:t>set of geocoordinates? </a:t>
            </a:r>
          </a:p>
        </p:txBody>
      </p:sp>
      <p:sp>
        <p:nvSpPr>
          <p:cNvPr id="4" name="Text Placeholder 3">
            <a:extLst>
              <a:ext uri="{FF2B5EF4-FFF2-40B4-BE49-F238E27FC236}">
                <a16:creationId xmlns:a16="http://schemas.microsoft.com/office/drawing/2014/main" id="{CC03B9B1-6A5F-40DE-9C95-6B1A4935C32F}"/>
              </a:ext>
            </a:extLst>
          </p:cNvPr>
          <p:cNvSpPr>
            <a:spLocks noGrp="1"/>
          </p:cNvSpPr>
          <p:nvPr>
            <p:ph type="body" sz="quarter" idx="11"/>
          </p:nvPr>
        </p:nvSpPr>
        <p:spPr>
          <a:xfrm>
            <a:off x="561844" y="1091205"/>
            <a:ext cx="8124955" cy="837214"/>
          </a:xfrm>
        </p:spPr>
        <p:txBody>
          <a:bodyPr/>
          <a:lstStyle/>
          <a:p>
            <a:r>
              <a:rPr lang="en-US" dirty="0"/>
              <a:t>By state/December 2018</a:t>
            </a:r>
          </a:p>
        </p:txBody>
      </p:sp>
      <p:pic>
        <p:nvPicPr>
          <p:cNvPr id="6" name="Picture 5">
            <a:extLst>
              <a:ext uri="{FF2B5EF4-FFF2-40B4-BE49-F238E27FC236}">
                <a16:creationId xmlns:a16="http://schemas.microsoft.com/office/drawing/2014/main" id="{DF02487B-86D6-4C9D-8C26-55434FBCB7EC}"/>
              </a:ext>
            </a:extLst>
          </p:cNvPr>
          <p:cNvPicPr>
            <a:picLocks noChangeAspect="1"/>
          </p:cNvPicPr>
          <p:nvPr/>
        </p:nvPicPr>
        <p:blipFill rotWithShape="1">
          <a:blip r:embed="rId3"/>
          <a:srcRect r="3228"/>
          <a:stretch/>
        </p:blipFill>
        <p:spPr>
          <a:xfrm>
            <a:off x="0" y="1997098"/>
            <a:ext cx="9953756" cy="4480560"/>
          </a:xfrm>
          <a:prstGeom prst="rect">
            <a:avLst/>
          </a:prstGeom>
        </p:spPr>
      </p:pic>
    </p:spTree>
    <p:extLst>
      <p:ext uri="{BB962C8B-B14F-4D97-AF65-F5344CB8AC3E}">
        <p14:creationId xmlns:p14="http://schemas.microsoft.com/office/powerpoint/2010/main" val="2309059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63AF5-B605-43AB-919E-8EF043559F5A}"/>
              </a:ext>
            </a:extLst>
          </p:cNvPr>
          <p:cNvSpPr>
            <a:spLocks noGrp="1"/>
          </p:cNvSpPr>
          <p:nvPr>
            <p:ph type="title"/>
          </p:nvPr>
        </p:nvSpPr>
        <p:spPr/>
        <p:txBody>
          <a:bodyPr/>
          <a:lstStyle/>
          <a:p>
            <a:r>
              <a:rPr lang="en-US" dirty="0"/>
              <a:t>Coordinates truncated (2)</a:t>
            </a:r>
          </a:p>
        </p:txBody>
      </p:sp>
      <p:sp>
        <p:nvSpPr>
          <p:cNvPr id="3" name="Text Placeholder 2">
            <a:extLst>
              <a:ext uri="{FF2B5EF4-FFF2-40B4-BE49-F238E27FC236}">
                <a16:creationId xmlns:a16="http://schemas.microsoft.com/office/drawing/2014/main" id="{C69BE4C4-131E-4229-8A5A-C6CAB54DBE44}"/>
              </a:ext>
            </a:extLst>
          </p:cNvPr>
          <p:cNvSpPr>
            <a:spLocks noGrp="1"/>
          </p:cNvSpPr>
          <p:nvPr>
            <p:ph type="body" sz="quarter" idx="10"/>
          </p:nvPr>
        </p:nvSpPr>
        <p:spPr>
          <a:xfrm>
            <a:off x="592737" y="6685314"/>
            <a:ext cx="9067801" cy="569011"/>
          </a:xfrm>
        </p:spPr>
        <p:txBody>
          <a:bodyPr/>
          <a:lstStyle/>
          <a:p>
            <a:pPr marL="346075" indent="-284163">
              <a:buFont typeface="Wingdings" panose="05000000000000000000" pitchFamily="2" charset="2"/>
              <a:buChar char="§"/>
            </a:pPr>
            <a:r>
              <a:rPr lang="en-US" sz="2600" dirty="0"/>
              <a:t>Aim to complete coordinates with 5 decimal places</a:t>
            </a:r>
          </a:p>
        </p:txBody>
      </p:sp>
      <p:sp>
        <p:nvSpPr>
          <p:cNvPr id="4" name="Text Placeholder 3">
            <a:extLst>
              <a:ext uri="{FF2B5EF4-FFF2-40B4-BE49-F238E27FC236}">
                <a16:creationId xmlns:a16="http://schemas.microsoft.com/office/drawing/2014/main" id="{29449152-57F1-466A-9829-132EAF447251}"/>
              </a:ext>
            </a:extLst>
          </p:cNvPr>
          <p:cNvSpPr>
            <a:spLocks noGrp="1"/>
          </p:cNvSpPr>
          <p:nvPr>
            <p:ph type="body" sz="quarter" idx="11"/>
          </p:nvPr>
        </p:nvSpPr>
        <p:spPr/>
        <p:txBody>
          <a:bodyPr/>
          <a:lstStyle/>
          <a:p>
            <a:r>
              <a:rPr lang="en-US" dirty="0"/>
              <a:t>Missing significant digits</a:t>
            </a:r>
          </a:p>
        </p:txBody>
      </p:sp>
      <p:graphicFrame>
        <p:nvGraphicFramePr>
          <p:cNvPr id="5" name="Table 4">
            <a:extLst>
              <a:ext uri="{FF2B5EF4-FFF2-40B4-BE49-F238E27FC236}">
                <a16:creationId xmlns:a16="http://schemas.microsoft.com/office/drawing/2014/main" id="{2E7570F4-816E-48FB-B0A9-D9928BC09F0C}"/>
              </a:ext>
            </a:extLst>
          </p:cNvPr>
          <p:cNvGraphicFramePr>
            <a:graphicFrameLocks noGrp="1"/>
          </p:cNvGraphicFramePr>
          <p:nvPr>
            <p:extLst>
              <p:ext uri="{D42A27DB-BD31-4B8C-83A1-F6EECF244321}">
                <p14:modId xmlns:p14="http://schemas.microsoft.com/office/powerpoint/2010/main" val="2815497975"/>
              </p:ext>
            </p:extLst>
          </p:nvPr>
        </p:nvGraphicFramePr>
        <p:xfrm>
          <a:off x="838199" y="2234204"/>
          <a:ext cx="8447669" cy="3861798"/>
        </p:xfrm>
        <a:graphic>
          <a:graphicData uri="http://schemas.openxmlformats.org/drawingml/2006/table">
            <a:tbl>
              <a:tblPr firstRow="1" bandRow="1">
                <a:tableStyleId>{5C22544A-7EE6-4342-B048-85BDC9FD1C3A}</a:tableStyleId>
              </a:tblPr>
              <a:tblGrid>
                <a:gridCol w="3001146">
                  <a:extLst>
                    <a:ext uri="{9D8B030D-6E8A-4147-A177-3AD203B41FA5}">
                      <a16:colId xmlns:a16="http://schemas.microsoft.com/office/drawing/2014/main" val="1994600248"/>
                    </a:ext>
                  </a:extLst>
                </a:gridCol>
                <a:gridCol w="5446523">
                  <a:extLst>
                    <a:ext uri="{9D8B030D-6E8A-4147-A177-3AD203B41FA5}">
                      <a16:colId xmlns:a16="http://schemas.microsoft.com/office/drawing/2014/main" val="2831683187"/>
                    </a:ext>
                  </a:extLst>
                </a:gridCol>
              </a:tblGrid>
              <a:tr h="643633">
                <a:tc>
                  <a:txBody>
                    <a:bodyPr/>
                    <a:lstStyle/>
                    <a:p>
                      <a:pPr algn="l"/>
                      <a:r>
                        <a:rPr lang="en-US" sz="2400" dirty="0">
                          <a:latin typeface="Century Gothic" panose="020B0502020202020204" pitchFamily="34" charset="0"/>
                        </a:rPr>
                        <a:t>Coordinate</a:t>
                      </a:r>
                    </a:p>
                  </a:txBody>
                  <a:tcPr anchor="ctr">
                    <a:solidFill>
                      <a:srgbClr val="555276"/>
                    </a:solidFill>
                  </a:tcPr>
                </a:tc>
                <a:tc>
                  <a:txBody>
                    <a:bodyPr/>
                    <a:lstStyle/>
                    <a:p>
                      <a:r>
                        <a:rPr lang="en-US" sz="2400" dirty="0">
                          <a:latin typeface="Century Gothic" panose="020B0502020202020204" pitchFamily="34" charset="0"/>
                        </a:rPr>
                        <a:t>Approximate precision</a:t>
                      </a:r>
                    </a:p>
                  </a:txBody>
                  <a:tcPr anchor="ctr">
                    <a:solidFill>
                      <a:srgbClr val="555276"/>
                    </a:solidFill>
                  </a:tcPr>
                </a:tc>
                <a:extLst>
                  <a:ext uri="{0D108BD9-81ED-4DB2-BD59-A6C34878D82A}">
                    <a16:rowId xmlns:a16="http://schemas.microsoft.com/office/drawing/2014/main" val="17481485"/>
                  </a:ext>
                </a:extLst>
              </a:tr>
              <a:tr h="643633">
                <a:tc>
                  <a:txBody>
                    <a:bodyPr/>
                    <a:lstStyle/>
                    <a:p>
                      <a:r>
                        <a:rPr lang="en-US" sz="2400" dirty="0">
                          <a:latin typeface="Century Gothic" panose="020B0502020202020204" pitchFamily="34" charset="0"/>
                        </a:rPr>
                        <a:t>23.1</a:t>
                      </a:r>
                    </a:p>
                  </a:txBody>
                  <a:tcPr>
                    <a:solidFill>
                      <a:schemeClr val="accent4">
                        <a:lumMod val="40000"/>
                        <a:lumOff val="60000"/>
                      </a:schemeClr>
                    </a:solidFill>
                  </a:tcPr>
                </a:tc>
                <a:tc>
                  <a:txBody>
                    <a:bodyPr/>
                    <a:lstStyle/>
                    <a:p>
                      <a:r>
                        <a:rPr lang="en-US" sz="2400" dirty="0">
                          <a:latin typeface="Century Gothic" panose="020B0502020202020204" pitchFamily="34" charset="0"/>
                        </a:rPr>
                        <a:t>10 kilometers</a:t>
                      </a:r>
                    </a:p>
                  </a:txBody>
                  <a:tcPr>
                    <a:solidFill>
                      <a:schemeClr val="accent4">
                        <a:lumMod val="40000"/>
                        <a:lumOff val="60000"/>
                      </a:schemeClr>
                    </a:solidFill>
                  </a:tcPr>
                </a:tc>
                <a:extLst>
                  <a:ext uri="{0D108BD9-81ED-4DB2-BD59-A6C34878D82A}">
                    <a16:rowId xmlns:a16="http://schemas.microsoft.com/office/drawing/2014/main" val="1589822975"/>
                  </a:ext>
                </a:extLst>
              </a:tr>
              <a:tr h="643633">
                <a:tc>
                  <a:txBody>
                    <a:bodyPr/>
                    <a:lstStyle/>
                    <a:p>
                      <a:r>
                        <a:rPr lang="en-US" sz="2400" dirty="0">
                          <a:latin typeface="Century Gothic" panose="020B0502020202020204" pitchFamily="34" charset="0"/>
                        </a:rPr>
                        <a:t>23.12</a:t>
                      </a:r>
                    </a:p>
                  </a:txBody>
                  <a:tcPr>
                    <a:solidFill>
                      <a:schemeClr val="accent4">
                        <a:lumMod val="40000"/>
                        <a:lumOff val="60000"/>
                      </a:schemeClr>
                    </a:solidFill>
                  </a:tcPr>
                </a:tc>
                <a:tc>
                  <a:txBody>
                    <a:bodyPr/>
                    <a:lstStyle/>
                    <a:p>
                      <a:r>
                        <a:rPr lang="en-US" sz="2400" dirty="0">
                          <a:latin typeface="Century Gothic" panose="020B0502020202020204" pitchFamily="34" charset="0"/>
                        </a:rPr>
                        <a:t>1 kilometer</a:t>
                      </a:r>
                    </a:p>
                  </a:txBody>
                  <a:tcPr>
                    <a:solidFill>
                      <a:schemeClr val="accent4">
                        <a:lumMod val="40000"/>
                        <a:lumOff val="60000"/>
                      </a:schemeClr>
                    </a:solidFill>
                  </a:tcPr>
                </a:tc>
                <a:extLst>
                  <a:ext uri="{0D108BD9-81ED-4DB2-BD59-A6C34878D82A}">
                    <a16:rowId xmlns:a16="http://schemas.microsoft.com/office/drawing/2014/main" val="2845755975"/>
                  </a:ext>
                </a:extLst>
              </a:tr>
              <a:tr h="643633">
                <a:tc>
                  <a:txBody>
                    <a:bodyPr/>
                    <a:lstStyle/>
                    <a:p>
                      <a:r>
                        <a:rPr lang="en-US" sz="2400">
                          <a:latin typeface="Century Gothic" panose="020B0502020202020204" pitchFamily="34" charset="0"/>
                        </a:rPr>
                        <a:t>23.123</a:t>
                      </a:r>
                    </a:p>
                  </a:txBody>
                  <a:tcPr>
                    <a:solidFill>
                      <a:schemeClr val="accent4">
                        <a:lumMod val="40000"/>
                        <a:lumOff val="60000"/>
                      </a:schemeClr>
                    </a:solidFill>
                  </a:tcPr>
                </a:tc>
                <a:tc>
                  <a:txBody>
                    <a:bodyPr/>
                    <a:lstStyle/>
                    <a:p>
                      <a:r>
                        <a:rPr lang="en-US" sz="2400" dirty="0">
                          <a:latin typeface="Century Gothic" panose="020B0502020202020204" pitchFamily="34" charset="0"/>
                        </a:rPr>
                        <a:t>100 meters</a:t>
                      </a:r>
                    </a:p>
                  </a:txBody>
                  <a:tcPr>
                    <a:solidFill>
                      <a:schemeClr val="accent4">
                        <a:lumMod val="40000"/>
                        <a:lumOff val="60000"/>
                      </a:schemeClr>
                    </a:solidFill>
                  </a:tcPr>
                </a:tc>
                <a:extLst>
                  <a:ext uri="{0D108BD9-81ED-4DB2-BD59-A6C34878D82A}">
                    <a16:rowId xmlns:a16="http://schemas.microsoft.com/office/drawing/2014/main" val="1725911711"/>
                  </a:ext>
                </a:extLst>
              </a:tr>
              <a:tr h="643633">
                <a:tc>
                  <a:txBody>
                    <a:bodyPr/>
                    <a:lstStyle/>
                    <a:p>
                      <a:r>
                        <a:rPr lang="en-US" sz="2400" dirty="0">
                          <a:latin typeface="Century Gothic" panose="020B0502020202020204" pitchFamily="34" charset="0"/>
                        </a:rPr>
                        <a:t>23.1234</a:t>
                      </a:r>
                    </a:p>
                  </a:txBody>
                  <a:tcPr>
                    <a:solidFill>
                      <a:schemeClr val="accent4">
                        <a:lumMod val="40000"/>
                        <a:lumOff val="60000"/>
                      </a:schemeClr>
                    </a:solidFill>
                  </a:tcPr>
                </a:tc>
                <a:tc>
                  <a:txBody>
                    <a:bodyPr/>
                    <a:lstStyle/>
                    <a:p>
                      <a:r>
                        <a:rPr lang="en-US" sz="2400" dirty="0">
                          <a:latin typeface="Century Gothic" panose="020B0502020202020204" pitchFamily="34" charset="0"/>
                        </a:rPr>
                        <a:t>10 meters</a:t>
                      </a:r>
                    </a:p>
                  </a:txBody>
                  <a:tcPr>
                    <a:solidFill>
                      <a:schemeClr val="accent4">
                        <a:lumMod val="40000"/>
                        <a:lumOff val="60000"/>
                      </a:schemeClr>
                    </a:solidFill>
                  </a:tcPr>
                </a:tc>
                <a:extLst>
                  <a:ext uri="{0D108BD9-81ED-4DB2-BD59-A6C34878D82A}">
                    <a16:rowId xmlns:a16="http://schemas.microsoft.com/office/drawing/2014/main" val="207590467"/>
                  </a:ext>
                </a:extLst>
              </a:tr>
              <a:tr h="643633">
                <a:tc>
                  <a:txBody>
                    <a:bodyPr/>
                    <a:lstStyle/>
                    <a:p>
                      <a:r>
                        <a:rPr lang="en-US" sz="2400" dirty="0">
                          <a:latin typeface="Century Gothic" panose="020B0502020202020204" pitchFamily="34" charset="0"/>
                        </a:rPr>
                        <a:t>23.12345</a:t>
                      </a:r>
                    </a:p>
                  </a:txBody>
                  <a:tcPr>
                    <a:solidFill>
                      <a:schemeClr val="accent4">
                        <a:lumMod val="40000"/>
                        <a:lumOff val="60000"/>
                      </a:schemeClr>
                    </a:solidFill>
                  </a:tcPr>
                </a:tc>
                <a:tc>
                  <a:txBody>
                    <a:bodyPr/>
                    <a:lstStyle/>
                    <a:p>
                      <a:r>
                        <a:rPr lang="en-US" sz="2400" dirty="0">
                          <a:latin typeface="Century Gothic" panose="020B0502020202020204" pitchFamily="34" charset="0"/>
                        </a:rPr>
                        <a:t>1 meter</a:t>
                      </a:r>
                    </a:p>
                  </a:txBody>
                  <a:tcPr>
                    <a:solidFill>
                      <a:schemeClr val="accent4">
                        <a:lumMod val="40000"/>
                        <a:lumOff val="60000"/>
                      </a:schemeClr>
                    </a:solidFill>
                  </a:tcPr>
                </a:tc>
                <a:extLst>
                  <a:ext uri="{0D108BD9-81ED-4DB2-BD59-A6C34878D82A}">
                    <a16:rowId xmlns:a16="http://schemas.microsoft.com/office/drawing/2014/main" val="3347840181"/>
                  </a:ext>
                </a:extLst>
              </a:tr>
            </a:tbl>
          </a:graphicData>
        </a:graphic>
      </p:graphicFrame>
    </p:spTree>
    <p:extLst>
      <p:ext uri="{BB962C8B-B14F-4D97-AF65-F5344CB8AC3E}">
        <p14:creationId xmlns:p14="http://schemas.microsoft.com/office/powerpoint/2010/main" val="133599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6D869-CB6F-4AD4-8845-9D21DF910C79}"/>
              </a:ext>
            </a:extLst>
          </p:cNvPr>
          <p:cNvSpPr>
            <a:spLocks noGrp="1"/>
          </p:cNvSpPr>
          <p:nvPr>
            <p:ph type="title"/>
          </p:nvPr>
        </p:nvSpPr>
        <p:spPr/>
        <p:txBody>
          <a:bodyPr/>
          <a:lstStyle/>
          <a:p>
            <a:r>
              <a:rPr lang="en-US" dirty="0"/>
              <a:t>Overlapping coordinates (3)</a:t>
            </a:r>
          </a:p>
        </p:txBody>
      </p:sp>
      <p:sp>
        <p:nvSpPr>
          <p:cNvPr id="3" name="Text Placeholder 2">
            <a:extLst>
              <a:ext uri="{FF2B5EF4-FFF2-40B4-BE49-F238E27FC236}">
                <a16:creationId xmlns:a16="http://schemas.microsoft.com/office/drawing/2014/main" id="{036FBC65-9BA0-449C-BE1E-989EB7C49010}"/>
              </a:ext>
            </a:extLst>
          </p:cNvPr>
          <p:cNvSpPr>
            <a:spLocks noGrp="1"/>
          </p:cNvSpPr>
          <p:nvPr>
            <p:ph type="body" sz="quarter" idx="10"/>
          </p:nvPr>
        </p:nvSpPr>
        <p:spPr>
          <a:xfrm>
            <a:off x="914400" y="2702611"/>
            <a:ext cx="8077200" cy="2590800"/>
          </a:xfrm>
        </p:spPr>
        <p:txBody>
          <a:bodyPr/>
          <a:lstStyle/>
          <a:p>
            <a:pPr>
              <a:lnSpc>
                <a:spcPts val="4400"/>
              </a:lnSpc>
            </a:pPr>
            <a:r>
              <a:rPr lang="en-US" sz="3200" dirty="0"/>
              <a:t>This anomaly occurs when there are multiple records with identical coordinates.</a:t>
            </a:r>
          </a:p>
        </p:txBody>
      </p:sp>
      <p:sp>
        <p:nvSpPr>
          <p:cNvPr id="4" name="Text Placeholder 3">
            <a:extLst>
              <a:ext uri="{FF2B5EF4-FFF2-40B4-BE49-F238E27FC236}">
                <a16:creationId xmlns:a16="http://schemas.microsoft.com/office/drawing/2014/main" id="{7DDE33CB-C3D3-4BD5-B0CA-0DC0BC7975EA}"/>
              </a:ext>
            </a:extLst>
          </p:cNvPr>
          <p:cNvSpPr>
            <a:spLocks noGrp="1"/>
          </p:cNvSpPr>
          <p:nvPr>
            <p:ph type="body" sz="quarter" idx="11"/>
          </p:nvPr>
        </p:nvSpPr>
        <p:spPr>
          <a:xfrm>
            <a:off x="561844" y="1143986"/>
            <a:ext cx="8201155" cy="837214"/>
          </a:xfrm>
        </p:spPr>
        <p:txBody>
          <a:bodyPr/>
          <a:lstStyle/>
          <a:p>
            <a:r>
              <a:rPr lang="en-US" dirty="0"/>
              <a:t>Two facilities co-located</a:t>
            </a:r>
          </a:p>
        </p:txBody>
      </p:sp>
      <p:pic>
        <p:nvPicPr>
          <p:cNvPr id="5" name="Picture 4">
            <a:extLst>
              <a:ext uri="{FF2B5EF4-FFF2-40B4-BE49-F238E27FC236}">
                <a16:creationId xmlns:a16="http://schemas.microsoft.com/office/drawing/2014/main" id="{4A5E121D-EE26-4BE8-A3A8-ED7BA299B3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5976" y="4267200"/>
            <a:ext cx="5213131" cy="4446495"/>
          </a:xfrm>
          <a:prstGeom prst="rect">
            <a:avLst/>
          </a:prstGeom>
          <a:scene3d>
            <a:camera prst="isometricOffAxis1Top"/>
            <a:lightRig rig="threePt" dir="t"/>
          </a:scene3d>
        </p:spPr>
      </p:pic>
      <p:pic>
        <p:nvPicPr>
          <p:cNvPr id="6" name="Graphic 5" descr="Pin">
            <a:extLst>
              <a:ext uri="{FF2B5EF4-FFF2-40B4-BE49-F238E27FC236}">
                <a16:creationId xmlns:a16="http://schemas.microsoft.com/office/drawing/2014/main" id="{09895A63-D6CA-4692-A241-48CF6CE7C21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800" y="5181600"/>
            <a:ext cx="1447800" cy="1447800"/>
          </a:xfrm>
          <a:prstGeom prst="rect">
            <a:avLst/>
          </a:prstGeom>
        </p:spPr>
      </p:pic>
      <p:pic>
        <p:nvPicPr>
          <p:cNvPr id="7" name="Graphic 6" descr="Pin">
            <a:extLst>
              <a:ext uri="{FF2B5EF4-FFF2-40B4-BE49-F238E27FC236}">
                <a16:creationId xmlns:a16="http://schemas.microsoft.com/office/drawing/2014/main" id="{D7D15F1F-7C53-44AE-AAD4-FD2764EFD77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7239000" y="5181600"/>
            <a:ext cx="1447800" cy="1447800"/>
          </a:xfrm>
          <a:prstGeom prst="rect">
            <a:avLst/>
          </a:prstGeom>
        </p:spPr>
      </p:pic>
    </p:spTree>
    <p:extLst>
      <p:ext uri="{BB962C8B-B14F-4D97-AF65-F5344CB8AC3E}">
        <p14:creationId xmlns:p14="http://schemas.microsoft.com/office/powerpoint/2010/main" val="1672438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E185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arteuse and blue_corrected" id="{24BB43F7-A238-40E1-A388-AA30B486D4FC}" vid="{C3D0504A-8D89-47AB-96BA-D5EE0E8259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4A79819CA3F3428B644840049B5527" ma:contentTypeVersion="5" ma:contentTypeDescription="Create a new document." ma:contentTypeScope="" ma:versionID="b91ae86749413e39d6ab5cf72415f548">
  <xsd:schema xmlns:xsd="http://www.w3.org/2001/XMLSchema" xmlns:xs="http://www.w3.org/2001/XMLSchema" xmlns:p="http://schemas.microsoft.com/office/2006/metadata/properties" xmlns:ns1="http://schemas.microsoft.com/sharepoint/v3" xmlns:ns2="d8573787-17db-43b5-9af3-2a45e79ab039" xmlns:ns3="13922b43-4eea-40f2-b18b-c20327cdf16c" targetNamespace="http://schemas.microsoft.com/office/2006/metadata/properties" ma:root="true" ma:fieldsID="a3eb1c2798d4f2b319fc785c533a2476" ns1:_="" ns2:_="" ns3:_="">
    <xsd:import namespace="http://schemas.microsoft.com/sharepoint/v3"/>
    <xsd:import namespace="d8573787-17db-43b5-9af3-2a45e79ab039"/>
    <xsd:import namespace="13922b43-4eea-40f2-b18b-c20327cdf16c"/>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573787-17db-43b5-9af3-2a45e79ab039"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922b43-4eea-40f2-b18b-c20327cdf16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B12CE9-1245-4C0E-BDF8-3EE8D38EE0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8573787-17db-43b5-9af3-2a45e79ab039"/>
    <ds:schemaRef ds:uri="13922b43-4eea-40f2-b18b-c20327cdf1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048E68-115E-4EEB-AE32-34075EC8E989}">
  <ds:schemaRef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d8573787-17db-43b5-9af3-2a45e79ab039"/>
    <ds:schemaRef ds:uri="13922b43-4eea-40f2-b18b-c20327cdf16c"/>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36FC224-0626-43ED-8AD4-4384B71126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Charteuse and blue USAID</Template>
  <TotalTime>2197</TotalTime>
  <Words>1483</Words>
  <Application>Microsoft Office PowerPoint</Application>
  <PresentationFormat>Custom</PresentationFormat>
  <Paragraphs>197</Paragraphs>
  <Slides>25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Century Gothic</vt:lpstr>
      <vt:lpstr>Futura Lt BT</vt:lpstr>
      <vt:lpstr>Futura LT Pro Book</vt:lpstr>
      <vt:lpstr>Wingdings</vt:lpstr>
      <vt:lpstr>Office Theme</vt:lpstr>
      <vt:lpstr>PowerPoint Presentation</vt:lpstr>
      <vt:lpstr>Outline</vt:lpstr>
      <vt:lpstr>PowerPoint Presentation</vt:lpstr>
      <vt:lpstr>SQUAD tool</vt:lpstr>
      <vt:lpstr>SQUAD tool</vt:lpstr>
      <vt:lpstr>Six distinct anomalies</vt:lpstr>
      <vt:lpstr>Missing coordinates (1)</vt:lpstr>
      <vt:lpstr>Coordinates truncated (2)</vt:lpstr>
      <vt:lpstr>Overlapping coordinates (3)</vt:lpstr>
      <vt:lpstr>Duplicate facilities (4)</vt:lpstr>
      <vt:lpstr>Facility slightly outside LGA (5) </vt:lpstr>
      <vt:lpstr>Facility too far outside LGA (6) </vt:lpstr>
      <vt:lpstr>PowerPoint Presentation</vt:lpstr>
      <vt:lpstr>Data quality score</vt:lpstr>
      <vt:lpstr>Data quality score</vt:lpstr>
      <vt:lpstr>Data quality score – Abia</vt:lpstr>
      <vt:lpstr>Data quality score – Abia</vt:lpstr>
      <vt:lpstr>Other MFL data quality issues</vt:lpstr>
      <vt:lpstr>PowerPoint Presentation</vt:lpstr>
      <vt:lpstr>How to improve data quality? </vt:lpstr>
      <vt:lpstr>Dual objectives </vt:lpstr>
      <vt:lpstr>PowerPoint Presentation</vt:lpstr>
      <vt:lpstr>State timeline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Gwendolyn Stinger</dc:creator>
  <cp:lastModifiedBy>Wilkes, Becky</cp:lastModifiedBy>
  <cp:revision>130</cp:revision>
  <dcterms:created xsi:type="dcterms:W3CDTF">2018-05-05T20:37:30Z</dcterms:created>
  <dcterms:modified xsi:type="dcterms:W3CDTF">2019-06-07T19:54:55Z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2015-03-02T00:00:00Z</vt:filetime>
  </property>
  <property fmtid="{D5CDD505-2E9C-101B-9397-08002B2CF9AE}" pid="3" name="LastSaved">
    <vt:filetime>2015-03-02T00:00:00Z</vt:filetime>
  </property>
  <property fmtid="{D5CDD505-2E9C-101B-9397-08002B2CF9AE}" pid="4" name="ContentTypeId">
    <vt:lpwstr>0x0101006E4A79819CA3F3428B644840049B5527</vt:lpwstr>
  </property>
</Properties>
</file>